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71" r:id="rId12"/>
    <p:sldId id="267" r:id="rId13"/>
    <p:sldId id="269" r:id="rId14"/>
    <p:sldId id="268" r:id="rId15"/>
    <p:sldId id="263" r:id="rId16"/>
    <p:sldId id="264" r:id="rId17"/>
    <p:sldId id="272" r:id="rId18"/>
    <p:sldId id="273" r:id="rId19"/>
    <p:sldId id="274" r:id="rId20"/>
    <p:sldId id="275" r:id="rId21"/>
    <p:sldId id="270" r:id="rId22"/>
    <p:sldId id="277" r:id="rId23"/>
    <p:sldId id="276" r:id="rId24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600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lang="x-none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7074628-07DB-4738-B5D8-27D467F1CD2F}" type="datetime">
              <a:rPr lang="x-none" sz="1200" b="0" strike="noStrike" spc="-1">
                <a:solidFill>
                  <a:srgbClr val="8B8B8B"/>
                </a:solidFill>
                <a:latin typeface="Calibri"/>
              </a:rPr>
              <a:t>10.06.2021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A804D929-DBD5-4AC4-A8DB-E246AA0D05AF}" type="slidenum">
              <a:rPr lang="x-none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20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x-none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x-none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lang="x-non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  <a:endParaRPr lang="x-none" sz="28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  <a:endParaRPr lang="x-none" sz="24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  <a:endParaRPr lang="x-none" sz="2000" b="0" strike="noStrike" spc="-1">
              <a:solidFill>
                <a:srgbClr val="000000"/>
              </a:solidFill>
              <a:latin typeface="Calibri"/>
            </a:endParaRP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  <a:endParaRPr lang="x-non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4D28FAC8-F3A9-47BF-9263-4AF7CA0B8665}" type="datetime">
              <a:rPr lang="x-none" sz="1200" b="0" strike="noStrike" spc="-1">
                <a:solidFill>
                  <a:srgbClr val="8B8B8B"/>
                </a:solidFill>
                <a:latin typeface="Calibri"/>
              </a:rPr>
              <a:t>10.06.2021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1BA4C2B-7695-417F-AEF0-61CA88C30591}" type="slidenum">
              <a:rPr lang="x-none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Рисунок 30"/>
          <p:cNvPicPr/>
          <p:nvPr/>
        </p:nvPicPr>
        <p:blipFill>
          <a:blip r:embed="rId2"/>
          <a:stretch/>
        </p:blipFill>
        <p:spPr>
          <a:xfrm>
            <a:off x="0" y="0"/>
            <a:ext cx="12161520" cy="6857640"/>
          </a:xfrm>
          <a:prstGeom prst="rect">
            <a:avLst/>
          </a:prstGeom>
          <a:ln w="0">
            <a:noFill/>
          </a:ln>
        </p:spPr>
      </p:pic>
      <p:sp>
        <p:nvSpPr>
          <p:cNvPr id="83" name="TextShape 1"/>
          <p:cNvSpPr txBox="1"/>
          <p:nvPr/>
        </p:nvSpPr>
        <p:spPr>
          <a:xfrm>
            <a:off x="1516320" y="84060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GB" sz="6000" b="0" strike="noStrike" spc="-1">
                <a:solidFill>
                  <a:srgbClr val="000000"/>
                </a:solidFill>
                <a:latin typeface="Calibri Light"/>
              </a:rPr>
              <a:t>Цифровий компас ЄС</a:t>
            </a:r>
            <a:endParaRPr lang="x-none" sz="60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4" name="Рисунок 32"/>
          <p:cNvPicPr/>
          <p:nvPr/>
        </p:nvPicPr>
        <p:blipFill>
          <a:blip r:embed="rId3"/>
          <a:stretch/>
        </p:blipFill>
        <p:spPr>
          <a:xfrm>
            <a:off x="913320" y="5461560"/>
            <a:ext cx="3258360" cy="1140120"/>
          </a:xfrm>
          <a:prstGeom prst="rect">
            <a:avLst/>
          </a:prstGeom>
          <a:ln w="0">
            <a:noFill/>
          </a:ln>
        </p:spPr>
      </p:pic>
      <p:sp>
        <p:nvSpPr>
          <p:cNvPr id="85" name="CustomShape 2"/>
          <p:cNvSpPr/>
          <p:nvPr/>
        </p:nvSpPr>
        <p:spPr>
          <a:xfrm>
            <a:off x="3452040" y="3436560"/>
            <a:ext cx="7162560" cy="1552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400" b="0" strike="noStrike" spc="-1">
                <a:solidFill>
                  <a:srgbClr val="000000"/>
                </a:solidFill>
                <a:latin typeface="Calibri"/>
              </a:rPr>
              <a:t>Тренінг “Бізнес і права людини в умовах цифрового середовища”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                               11-12 червн</a:t>
            </a:r>
            <a:r>
              <a:rPr lang="uk-UA" sz="2400" b="0" strike="noStrike" spc="-1">
                <a:solidFill>
                  <a:srgbClr val="000000"/>
                </a:solidFill>
                <a:latin typeface="Calibri"/>
              </a:rPr>
              <a:t>я</a:t>
            </a: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 2021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Объект 4_0"/>
          <p:cNvPicPr/>
          <p:nvPr/>
        </p:nvPicPr>
        <p:blipFill>
          <a:blip r:embed="rId2"/>
          <a:stretch/>
        </p:blipFill>
        <p:spPr>
          <a:xfrm>
            <a:off x="0" y="0"/>
            <a:ext cx="12161520" cy="6857640"/>
          </a:xfrm>
          <a:prstGeom prst="rect">
            <a:avLst/>
          </a:prstGeom>
          <a:ln w="0">
            <a:noFill/>
          </a:ln>
        </p:spPr>
      </p:pic>
      <p:sp>
        <p:nvSpPr>
          <p:cNvPr id="144" name="TextShape 1"/>
          <p:cNvSpPr txBox="1"/>
          <p:nvPr/>
        </p:nvSpPr>
        <p:spPr>
          <a:xfrm>
            <a:off x="5095800" y="365040"/>
            <a:ext cx="625752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uk-UA" sz="4400" b="0" strike="noStrike" spc="-1" dirty="0">
                <a:solidFill>
                  <a:srgbClr val="000000"/>
                </a:solidFill>
                <a:latin typeface="Calibri Light"/>
              </a:rPr>
              <a:t>Цифрова ідентифікація</a:t>
            </a:r>
            <a:endParaRPr lang="x-none" sz="4400" b="0" strike="noStrike" spc="-1" dirty="0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2690100" y="1907328"/>
            <a:ext cx="6392880" cy="39688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800" b="0" strike="noStrike" spc="-1" dirty="0">
                <a:solidFill>
                  <a:srgbClr val="000000"/>
                </a:solidFill>
                <a:latin typeface="Calibri"/>
              </a:rPr>
              <a:t>80% громадян має її використовувати</a:t>
            </a:r>
          </a:p>
          <a:p>
            <a:pPr>
              <a:lnSpc>
                <a:spcPct val="100000"/>
              </a:lnSpc>
            </a:pPr>
            <a:endParaRPr lang="uk-UA" sz="28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800" b="0" strike="noStrike" spc="-1" dirty="0">
                <a:solidFill>
                  <a:srgbClr val="000000"/>
                </a:solidFill>
                <a:latin typeface="Calibri"/>
              </a:rPr>
              <a:t>Кожна особа може контролювати свої онлайн-взаємодії та присутність</a:t>
            </a:r>
          </a:p>
          <a:p>
            <a:pPr>
              <a:lnSpc>
                <a:spcPct val="100000"/>
              </a:lnSpc>
            </a:pPr>
            <a:endParaRPr lang="uk-UA" sz="28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800" spc="-1" dirty="0">
                <a:solidFill>
                  <a:srgbClr val="000000"/>
                </a:solidFill>
                <a:latin typeface="Calibri"/>
              </a:rPr>
              <a:t>Захищене електронне </a:t>
            </a:r>
          </a:p>
          <a:p>
            <a:pPr>
              <a:lnSpc>
                <a:spcPct val="100000"/>
              </a:lnSpc>
            </a:pPr>
            <a:r>
              <a:rPr lang="uk-UA" sz="2800" spc="-1" dirty="0">
                <a:solidFill>
                  <a:srgbClr val="000000"/>
                </a:solidFill>
                <a:latin typeface="Calibri"/>
              </a:rPr>
              <a:t>голосування</a:t>
            </a:r>
          </a:p>
          <a:p>
            <a:pPr>
              <a:lnSpc>
                <a:spcPct val="100000"/>
              </a:lnSpc>
            </a:pPr>
            <a:endParaRPr lang="uk-UA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800" spc="-1" dirty="0">
                <a:solidFill>
                  <a:srgbClr val="000000"/>
                </a:solidFill>
                <a:latin typeface="Calibri"/>
              </a:rPr>
              <a:t>Більш широка участь</a:t>
            </a:r>
            <a:endParaRPr lang="en-US" sz="2800" b="0" strike="noStrike" spc="-1" dirty="0">
              <a:latin typeface="Arial"/>
            </a:endParaRPr>
          </a:p>
        </p:txBody>
      </p:sp>
      <p:pic>
        <p:nvPicPr>
          <p:cNvPr id="146" name="Рисунок 145"/>
          <p:cNvPicPr/>
          <p:nvPr/>
        </p:nvPicPr>
        <p:blipFill>
          <a:blip r:embed="rId3"/>
          <a:stretch/>
        </p:blipFill>
        <p:spPr>
          <a:xfrm>
            <a:off x="7543800" y="4114800"/>
            <a:ext cx="4381920" cy="2461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Объект 4_3"/>
          <p:cNvPicPr/>
          <p:nvPr/>
        </p:nvPicPr>
        <p:blipFill>
          <a:blip r:embed="rId2"/>
          <a:stretch/>
        </p:blipFill>
        <p:spPr>
          <a:xfrm>
            <a:off x="13680" y="0"/>
            <a:ext cx="12178080" cy="6867000"/>
          </a:xfrm>
          <a:prstGeom prst="rect">
            <a:avLst/>
          </a:prstGeom>
          <a:ln w="0">
            <a:noFill/>
          </a:ln>
        </p:spPr>
      </p:pic>
      <p:sp>
        <p:nvSpPr>
          <p:cNvPr id="12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uk-UA" sz="4400" b="0" strike="noStrike" spc="-1">
                <a:solidFill>
                  <a:srgbClr val="000000"/>
                </a:solidFill>
                <a:latin typeface="Calibri Light"/>
              </a:rPr>
              <a:t>Безпечні та стійкі </a:t>
            </a:r>
            <a:br/>
            <a:r>
              <a:rPr lang="uk-UA" sz="4400" b="0" strike="noStrike" spc="-1">
                <a:solidFill>
                  <a:srgbClr val="000000"/>
                </a:solidFill>
                <a:latin typeface="Calibri Light"/>
              </a:rPr>
              <a:t>інфраструктури</a:t>
            </a:r>
            <a:endParaRPr lang="x-none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914400" y="2057400"/>
            <a:ext cx="5943600" cy="41535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"/>
              </a:rPr>
              <a:t>Усі домогосподарства  повинні мати </a:t>
            </a:r>
            <a:r>
              <a:rPr lang="uk-UA" sz="2400" b="0" strike="noStrike" spc="-1" dirty="0" err="1">
                <a:solidFill>
                  <a:srgbClr val="000000"/>
                </a:solidFill>
                <a:latin typeface="Calibri"/>
              </a:rPr>
              <a:t>гігабітний</a:t>
            </a:r>
            <a:r>
              <a:rPr lang="uk-UA" sz="2400" b="0" strike="noStrike" spc="-1" dirty="0">
                <a:solidFill>
                  <a:srgbClr val="000000"/>
                </a:solidFill>
                <a:latin typeface="Calibri"/>
              </a:rPr>
              <a:t> зв’язок, а всі населені райони повинні бути охоплені 5G;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"/>
              </a:rPr>
              <a:t>виробництво передових і стійких напівпровідників в Європі має становити 20% світового виробництва; 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"/>
              </a:rPr>
              <a:t>10 000 кліматично нейтральних високонадійних периферійних вузлів повинні бути розгорнуті в ЄС; 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"/>
              </a:rPr>
              <a:t>У 2025 в Європі повинен бути перший комп’ютер з квантовим прискоренням</a:t>
            </a:r>
            <a:endParaRPr lang="en-US" sz="2400" b="0" strike="noStrike" spc="-1" dirty="0">
              <a:latin typeface="Arial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5313705-4432-47A3-9CAD-C85703A09B91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88406" y="3875964"/>
            <a:ext cx="3584869" cy="2508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Объект 4_9"/>
          <p:cNvPicPr/>
          <p:nvPr/>
        </p:nvPicPr>
        <p:blipFill>
          <a:blip r:embed="rId2"/>
          <a:stretch/>
        </p:blipFill>
        <p:spPr>
          <a:xfrm>
            <a:off x="0" y="0"/>
            <a:ext cx="12161520" cy="6857640"/>
          </a:xfrm>
          <a:prstGeom prst="rect">
            <a:avLst/>
          </a:prstGeom>
          <a:ln w="0">
            <a:noFill/>
          </a:ln>
        </p:spPr>
      </p:pic>
      <p:sp>
        <p:nvSpPr>
          <p:cNvPr id="137" name="TextShape 1"/>
          <p:cNvSpPr txBox="1"/>
          <p:nvPr/>
        </p:nvSpPr>
        <p:spPr>
          <a:xfrm>
            <a:off x="5095800" y="365040"/>
            <a:ext cx="625752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uk-UA" sz="4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Який стан на сьогодні?</a:t>
            </a:r>
            <a:endParaRPr lang="x-none" sz="4400" b="0" strike="noStrike" spc="-1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2620370" y="1877819"/>
            <a:ext cx="7165075" cy="48306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800" b="0" strike="noStrike" spc="-1" dirty="0">
                <a:solidFill>
                  <a:srgbClr val="000000"/>
                </a:solidFill>
                <a:latin typeface="Calibri"/>
              </a:rPr>
              <a:t>Виробництво передових і стійких напівпровідників в ЄС становить 4%, в секторі домінують американські та азійські компанії</a:t>
            </a:r>
          </a:p>
          <a:p>
            <a:pPr>
              <a:lnSpc>
                <a:spcPct val="100000"/>
              </a:lnSpc>
            </a:pPr>
            <a:endParaRPr lang="uk-UA" sz="28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800" spc="-1" dirty="0">
                <a:solidFill>
                  <a:srgbClr val="000000"/>
                </a:solidFill>
                <a:latin typeface="Calibri"/>
              </a:rPr>
              <a:t>Основними </a:t>
            </a:r>
            <a:r>
              <a:rPr lang="uk-UA" sz="2800" spc="-1" dirty="0" err="1">
                <a:solidFill>
                  <a:srgbClr val="000000"/>
                </a:solidFill>
                <a:latin typeface="Calibri"/>
              </a:rPr>
              <a:t>бенефеціарами</a:t>
            </a:r>
            <a:r>
              <a:rPr lang="uk-UA" sz="2800" spc="-1" dirty="0">
                <a:solidFill>
                  <a:srgbClr val="000000"/>
                </a:solidFill>
                <a:latin typeface="Calibri"/>
              </a:rPr>
              <a:t> технологій є компанії </a:t>
            </a:r>
            <a:r>
              <a:rPr lang="en-US" sz="2800" spc="-1" dirty="0">
                <a:solidFill>
                  <a:srgbClr val="000000"/>
                </a:solidFill>
                <a:latin typeface="Calibri"/>
              </a:rPr>
              <a:t>big tech</a:t>
            </a:r>
            <a:endParaRPr lang="uk-UA" sz="28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uk-UA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800" spc="-1" dirty="0">
                <a:solidFill>
                  <a:srgbClr val="000000"/>
                </a:solidFill>
                <a:latin typeface="Calibri"/>
              </a:rPr>
              <a:t>Не використовують цифрові технології з меншим впливом на навколишнє середовище та більшою </a:t>
            </a:r>
            <a:r>
              <a:rPr lang="uk-UA" sz="2800" spc="-1" dirty="0" err="1">
                <a:solidFill>
                  <a:srgbClr val="000000"/>
                </a:solidFill>
                <a:latin typeface="Calibri"/>
              </a:rPr>
              <a:t>енерго</a:t>
            </a:r>
            <a:r>
              <a:rPr lang="uk-UA" sz="2800" spc="-1" dirty="0">
                <a:solidFill>
                  <a:srgbClr val="000000"/>
                </a:solidFill>
                <a:latin typeface="Calibri"/>
              </a:rPr>
              <a:t>- і </a:t>
            </a:r>
            <a:r>
              <a:rPr lang="uk-UA" sz="2800" spc="-1" dirty="0" err="1">
                <a:solidFill>
                  <a:srgbClr val="000000"/>
                </a:solidFill>
                <a:latin typeface="Calibri"/>
              </a:rPr>
              <a:t>матеріалоефективністю</a:t>
            </a:r>
            <a:endParaRPr lang="uk-UA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Объект 4_12"/>
          <p:cNvPicPr/>
          <p:nvPr/>
        </p:nvPicPr>
        <p:blipFill>
          <a:blip r:embed="rId2"/>
          <a:stretch/>
        </p:blipFill>
        <p:spPr>
          <a:xfrm>
            <a:off x="0" y="0"/>
            <a:ext cx="12161520" cy="6857640"/>
          </a:xfrm>
          <a:prstGeom prst="rect">
            <a:avLst/>
          </a:prstGeom>
          <a:ln w="0">
            <a:noFill/>
          </a:ln>
        </p:spPr>
      </p:pic>
      <p:sp>
        <p:nvSpPr>
          <p:cNvPr id="133" name="TextShape 1"/>
          <p:cNvSpPr txBox="1"/>
          <p:nvPr/>
        </p:nvSpPr>
        <p:spPr>
          <a:xfrm>
            <a:off x="5095799" y="365039"/>
            <a:ext cx="6259137" cy="1422817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uk-UA" sz="4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Використання технологій для навколишнього середовища</a:t>
            </a:r>
            <a:endParaRPr lang="x-none" sz="4400" b="0" strike="noStrike" spc="-1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1397159" y="2874236"/>
            <a:ext cx="4048297" cy="31070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800" b="0" strike="noStrike" spc="-1" dirty="0">
                <a:solidFill>
                  <a:srgbClr val="000000"/>
                </a:solidFill>
                <a:latin typeface="Calibri"/>
              </a:rPr>
              <a:t>Боротьба з кліматичними змінами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uk-UA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800" spc="-1" dirty="0">
                <a:solidFill>
                  <a:srgbClr val="000000"/>
                </a:solidFill>
                <a:latin typeface="Calibri"/>
              </a:rPr>
              <a:t>Сталий розвиток</a:t>
            </a:r>
            <a:endParaRPr lang="en-US" sz="28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uk-UA" sz="28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800" b="0" strike="noStrike" spc="-1" dirty="0">
                <a:solidFill>
                  <a:srgbClr val="000000"/>
                </a:solidFill>
                <a:latin typeface="Calibri"/>
              </a:rPr>
              <a:t>Реагування на стихійні лиха та катастрофи</a:t>
            </a:r>
            <a:endParaRPr lang="en-US" sz="2800" b="0" strike="noStrike" spc="-1" dirty="0">
              <a:latin typeface="Arial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979FB6A-79F5-44B4-8783-5EC3546594ED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6299280" y="3772080"/>
            <a:ext cx="5769360" cy="2884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Объект 4_10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12" name="TextShape 1"/>
          <p:cNvSpPr txBox="1"/>
          <p:nvPr/>
        </p:nvSpPr>
        <p:spPr>
          <a:xfrm>
            <a:off x="5342400" y="365040"/>
            <a:ext cx="6410880" cy="17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uk-UA" sz="4400" b="0" strike="noStrike" spc="-1">
                <a:solidFill>
                  <a:srgbClr val="000000"/>
                </a:solidFill>
                <a:latin typeface="Calibri Light"/>
              </a:rPr>
              <a:t>Цифрова трансформація бізнесу</a:t>
            </a:r>
            <a:endParaRPr lang="x-none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pic>
        <p:nvPicPr>
          <p:cNvPr id="113" name="Рисунок 6_4"/>
          <p:cNvPicPr/>
          <p:nvPr/>
        </p:nvPicPr>
        <p:blipFill>
          <a:blip r:embed="rId3"/>
          <a:stretch/>
        </p:blipFill>
        <p:spPr>
          <a:xfrm>
            <a:off x="7880760" y="5167440"/>
            <a:ext cx="3786840" cy="1325160"/>
          </a:xfrm>
          <a:prstGeom prst="rect">
            <a:avLst/>
          </a:prstGeom>
          <a:ln w="0">
            <a:noFill/>
          </a:ln>
        </p:spPr>
      </p:pic>
      <p:sp>
        <p:nvSpPr>
          <p:cNvPr id="114" name="CustomShape 2"/>
          <p:cNvSpPr/>
          <p:nvPr/>
        </p:nvSpPr>
        <p:spPr>
          <a:xfrm>
            <a:off x="5037120" y="2286000"/>
            <a:ext cx="6392880" cy="286086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600" b="0" strike="noStrike" spc="-1" dirty="0" err="1">
                <a:solidFill>
                  <a:srgbClr val="000000"/>
                </a:solidFill>
                <a:latin typeface="Calibri"/>
              </a:rPr>
              <a:t>Взаємопов</a:t>
            </a:r>
            <a:r>
              <a:rPr lang="en-US" sz="2600" b="0" strike="noStrike" spc="-1" dirty="0">
                <a:solidFill>
                  <a:srgbClr val="000000"/>
                </a:solidFill>
                <a:latin typeface="Calibri"/>
              </a:rPr>
              <a:t>’</a:t>
            </a:r>
            <a:r>
              <a:rPr lang="uk-UA" sz="2600" b="0" strike="noStrike" spc="-1" dirty="0" err="1">
                <a:solidFill>
                  <a:srgbClr val="000000"/>
                </a:solidFill>
                <a:latin typeface="Calibri"/>
              </a:rPr>
              <a:t>язаний</a:t>
            </a:r>
            <a:r>
              <a:rPr lang="uk-UA" sz="2600" b="0" strike="noStrike" spc="-1" dirty="0">
                <a:solidFill>
                  <a:srgbClr val="000000"/>
                </a:solidFill>
                <a:latin typeface="Calibri"/>
              </a:rPr>
              <a:t> Єдиний Цифровий Ринок</a:t>
            </a:r>
          </a:p>
          <a:p>
            <a:pPr>
              <a:lnSpc>
                <a:spcPct val="100000"/>
              </a:lnSpc>
            </a:pPr>
            <a:endParaRPr lang="uk-UA" sz="26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600" b="0" strike="noStrike" spc="-1" dirty="0">
                <a:solidFill>
                  <a:srgbClr val="000000"/>
                </a:solidFill>
                <a:latin typeface="Calibri"/>
              </a:rPr>
              <a:t>Інвестиції з бюджету ЄС, держав-учасниць та прива</a:t>
            </a:r>
            <a:r>
              <a:rPr lang="uk-UA" sz="2600" spc="-1" dirty="0">
                <a:solidFill>
                  <a:srgbClr val="000000"/>
                </a:solidFill>
                <a:latin typeface="Calibri"/>
              </a:rPr>
              <a:t>тного сектору</a:t>
            </a:r>
          </a:p>
          <a:p>
            <a:pPr>
              <a:lnSpc>
                <a:spcPct val="100000"/>
              </a:lnSpc>
            </a:pPr>
            <a:endParaRPr lang="en-U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uk-UA" sz="2400" spc="-1" dirty="0">
                <a:solidFill>
                  <a:srgbClr val="000000"/>
                </a:solidFill>
                <a:latin typeface="Calibri"/>
              </a:rPr>
              <a:t>Обмін даними між бізнесом і урядом в суспільних інтересах</a:t>
            </a:r>
            <a:endParaRPr lang="en-U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5" name="Рисунок 114"/>
          <p:cNvPicPr/>
          <p:nvPr/>
        </p:nvPicPr>
        <p:blipFill>
          <a:blip r:embed="rId4"/>
          <a:stretch/>
        </p:blipFill>
        <p:spPr>
          <a:xfrm>
            <a:off x="228600" y="3943080"/>
            <a:ext cx="4444560" cy="2457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Объект 4_11"/>
          <p:cNvPicPr/>
          <p:nvPr/>
        </p:nvPicPr>
        <p:blipFill>
          <a:blip r:embed="rId2"/>
          <a:stretch/>
        </p:blipFill>
        <p:spPr>
          <a:xfrm>
            <a:off x="0" y="0"/>
            <a:ext cx="12161520" cy="6857640"/>
          </a:xfrm>
          <a:prstGeom prst="rect">
            <a:avLst/>
          </a:prstGeom>
          <a:ln w="0">
            <a:noFill/>
          </a:ln>
        </p:spPr>
      </p:pic>
      <p:sp>
        <p:nvSpPr>
          <p:cNvPr id="117" name="TextShape 1"/>
          <p:cNvSpPr txBox="1"/>
          <p:nvPr/>
        </p:nvSpPr>
        <p:spPr>
          <a:xfrm>
            <a:off x="5095800" y="365040"/>
            <a:ext cx="625752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uk-UA" sz="4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Компанії на цифровому ринку</a:t>
            </a:r>
            <a:endParaRPr lang="x-none" sz="4400" b="0" strike="noStrike" spc="-1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1397158" y="2169994"/>
            <a:ext cx="6586782" cy="458441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             75% європейських підприємств будуть                використовувати </a:t>
            </a:r>
          </a:p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хмарні сервіси, великі дані і штучний інтелект</a:t>
            </a:r>
          </a:p>
          <a:p>
            <a:pPr>
              <a:lnSpc>
                <a:spcPct val="100000"/>
              </a:lnSpc>
            </a:pPr>
            <a:endParaRPr lang="uk-UA" sz="2400" b="0" strike="noStrike" spc="-1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Більше 90% європейських МСП досягнуть хоча б базового рівня цифрової інтенсивності</a:t>
            </a:r>
          </a:p>
          <a:p>
            <a:pPr>
              <a:lnSpc>
                <a:spcPct val="100000"/>
              </a:lnSpc>
            </a:pPr>
            <a:endParaRPr lang="uk-UA" sz="2400" b="0" strike="noStrike" spc="-1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Європа повинна нарощувати свої інноваційні масштаби і покращувати доступ до фінансів (це призведе до подвоєння числа єдинорогів, стартапів вартістю 1 мільярд доларів)</a:t>
            </a:r>
          </a:p>
          <a:p>
            <a:pPr>
              <a:lnSpc>
                <a:spcPct val="100000"/>
              </a:lnSpc>
            </a:pPr>
            <a:endParaRPr lang="en-US" sz="2800" b="0" strike="noStrike" spc="-1" dirty="0">
              <a:latin typeface="Arial"/>
            </a:endParaRPr>
          </a:p>
        </p:txBody>
      </p:sp>
      <p:pic>
        <p:nvPicPr>
          <p:cNvPr id="119" name="Рисунок 118"/>
          <p:cNvPicPr/>
          <p:nvPr/>
        </p:nvPicPr>
        <p:blipFill>
          <a:blip r:embed="rId3"/>
          <a:stretch/>
        </p:blipFill>
        <p:spPr>
          <a:xfrm>
            <a:off x="8140320" y="4373640"/>
            <a:ext cx="3746880" cy="2255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Объект 4_6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48" name="TextShape 1"/>
          <p:cNvSpPr txBox="1"/>
          <p:nvPr/>
        </p:nvSpPr>
        <p:spPr>
          <a:xfrm>
            <a:off x="5342400" y="365040"/>
            <a:ext cx="6410880" cy="17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uk-UA" sz="4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Хмарні сервіси</a:t>
            </a:r>
            <a:endParaRPr lang="x-none" sz="4400" b="0" strike="noStrike" spc="-1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pic>
        <p:nvPicPr>
          <p:cNvPr id="149" name="Рисунок 6_2"/>
          <p:cNvPicPr/>
          <p:nvPr/>
        </p:nvPicPr>
        <p:blipFill>
          <a:blip r:embed="rId3"/>
          <a:stretch/>
        </p:blipFill>
        <p:spPr>
          <a:xfrm>
            <a:off x="7880760" y="5167440"/>
            <a:ext cx="3786840" cy="1325160"/>
          </a:xfrm>
          <a:prstGeom prst="rect">
            <a:avLst/>
          </a:prstGeom>
          <a:ln w="0"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170CBE5-A986-441B-A450-F346FFA5B6A8}"/>
              </a:ext>
            </a:extLst>
          </p:cNvPr>
          <p:cNvSpPr txBox="1"/>
          <p:nvPr/>
        </p:nvSpPr>
        <p:spPr>
          <a:xfrm>
            <a:off x="1474415" y="1724126"/>
            <a:ext cx="58821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Працюють як безпечні, стабільні й, водночас, </a:t>
            </a:r>
            <a:r>
              <a:rPr lang="uk-UA" dirty="0" err="1"/>
              <a:t>пов</a:t>
            </a:r>
            <a:r>
              <a:rPr lang="en-US" dirty="0"/>
              <a:t>’</a:t>
            </a:r>
            <a:r>
              <a:rPr lang="uk-UA" dirty="0" err="1"/>
              <a:t>язані</a:t>
            </a:r>
            <a:r>
              <a:rPr lang="uk-UA" dirty="0"/>
              <a:t> інфраструктури </a:t>
            </a:r>
          </a:p>
          <a:p>
            <a:endParaRPr lang="en-US" dirty="0"/>
          </a:p>
          <a:p>
            <a:r>
              <a:rPr lang="uk-UA" dirty="0"/>
              <a:t>2 мільярди євро в європейський проект з високим впливом для розвитку </a:t>
            </a:r>
            <a:r>
              <a:rPr lang="uk-UA" dirty="0" err="1"/>
              <a:t>інфраструктур</a:t>
            </a:r>
            <a:r>
              <a:rPr lang="uk-UA" dirty="0"/>
              <a:t> обробки даних, інструментів обміну даними, </a:t>
            </a:r>
            <a:r>
              <a:rPr lang="uk-UA" dirty="0" err="1"/>
              <a:t>архітектур</a:t>
            </a:r>
            <a:r>
              <a:rPr lang="uk-UA" dirty="0"/>
              <a:t> та механізмів управління для процвітаючого обміну даними та об'єднання енергоефективних та надійних хмарних </a:t>
            </a:r>
            <a:r>
              <a:rPr lang="uk-UA" dirty="0" err="1"/>
              <a:t>інфраструктур</a:t>
            </a:r>
            <a:r>
              <a:rPr lang="uk-UA" dirty="0"/>
              <a:t> та супутніх послуг</a:t>
            </a:r>
          </a:p>
          <a:p>
            <a:endParaRPr lang="uk-UA" dirty="0"/>
          </a:p>
          <a:p>
            <a:r>
              <a:rPr lang="uk-UA" dirty="0"/>
              <a:t>Доступ до справедливих і конкурентоспроможних хмарних послуг, сприяючи встановленню ринку </a:t>
            </a:r>
            <a:r>
              <a:rPr lang="uk-UA" dirty="0" err="1"/>
              <a:t>закупівель</a:t>
            </a:r>
            <a:r>
              <a:rPr lang="uk-UA" dirty="0"/>
              <a:t> для послуг з обробки даних та створюючи ясність щодо відповідної нормативної бази щодо хмарних технологій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Объект 4_1"/>
          <p:cNvPicPr/>
          <p:nvPr/>
        </p:nvPicPr>
        <p:blipFill>
          <a:blip r:embed="rId2"/>
          <a:stretch/>
        </p:blipFill>
        <p:spPr>
          <a:xfrm>
            <a:off x="0" y="0"/>
            <a:ext cx="12161520" cy="6857640"/>
          </a:xfrm>
          <a:prstGeom prst="rect">
            <a:avLst/>
          </a:prstGeom>
          <a:ln w="0">
            <a:noFill/>
          </a:ln>
        </p:spPr>
      </p:pic>
      <p:sp>
        <p:nvSpPr>
          <p:cNvPr id="151" name="TextShape 1"/>
          <p:cNvSpPr txBox="1"/>
          <p:nvPr/>
        </p:nvSpPr>
        <p:spPr>
          <a:xfrm>
            <a:off x="5095800" y="365040"/>
            <a:ext cx="625752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uk-UA" sz="4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Великі дані</a:t>
            </a:r>
            <a:endParaRPr lang="x-none" sz="4400" b="0" strike="noStrike" spc="-1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2988860" y="1378424"/>
            <a:ext cx="6804413" cy="526152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800" b="0" strike="noStrike" spc="-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З 2018 до 2025 року їх кількість зросте у 5 разів</a:t>
            </a:r>
          </a:p>
          <a:p>
            <a:pPr>
              <a:lnSpc>
                <a:spcPct val="100000"/>
              </a:lnSpc>
            </a:pPr>
            <a:endParaRPr lang="uk-UA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800" spc="-1" dirty="0">
                <a:solidFill>
                  <a:srgbClr val="000000"/>
                </a:solidFill>
                <a:latin typeface="Calibri"/>
              </a:rPr>
              <a:t>Вжити законодавчих заходів з управління, доступу і повторного використання даних</a:t>
            </a:r>
          </a:p>
          <a:p>
            <a:pPr>
              <a:lnSpc>
                <a:spcPct val="100000"/>
              </a:lnSpc>
            </a:pPr>
            <a:endParaRPr lang="uk-UA" sz="28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800" spc="-1" dirty="0">
                <a:solidFill>
                  <a:srgbClr val="000000"/>
                </a:solidFill>
                <a:latin typeface="Calibri"/>
              </a:rPr>
              <a:t>Зробити дані більш доступними, відкривши цінні </a:t>
            </a:r>
          </a:p>
          <a:p>
            <a:pPr>
              <a:lnSpc>
                <a:spcPct val="100000"/>
              </a:lnSpc>
            </a:pPr>
            <a:r>
              <a:rPr lang="uk-UA" sz="2800" spc="-1" dirty="0">
                <a:solidFill>
                  <a:srgbClr val="000000"/>
                </a:solidFill>
                <a:latin typeface="Calibri"/>
              </a:rPr>
              <a:t>загальнодоступні набори даних </a:t>
            </a:r>
          </a:p>
          <a:p>
            <a:pPr>
              <a:lnSpc>
                <a:spcPct val="100000"/>
              </a:lnSpc>
            </a:pPr>
            <a:r>
              <a:rPr lang="uk-UA" sz="2800" spc="-1" dirty="0">
                <a:solidFill>
                  <a:srgbClr val="000000"/>
                </a:solidFill>
                <a:latin typeface="Calibri"/>
              </a:rPr>
              <a:t>по всьому ЄС і дозволивши їх </a:t>
            </a:r>
          </a:p>
          <a:p>
            <a:pPr>
              <a:lnSpc>
                <a:spcPct val="100000"/>
              </a:lnSpc>
            </a:pPr>
            <a:r>
              <a:rPr lang="uk-UA" sz="2800" spc="-1" dirty="0">
                <a:solidFill>
                  <a:srgbClr val="000000"/>
                </a:solidFill>
                <a:latin typeface="Calibri"/>
              </a:rPr>
              <a:t>повторне використання </a:t>
            </a:r>
          </a:p>
          <a:p>
            <a:pPr>
              <a:lnSpc>
                <a:spcPct val="100000"/>
              </a:lnSpc>
            </a:pPr>
            <a:r>
              <a:rPr lang="uk-UA" sz="2800" spc="-1" dirty="0">
                <a:solidFill>
                  <a:srgbClr val="000000"/>
                </a:solidFill>
                <a:latin typeface="Calibri"/>
              </a:rPr>
              <a:t>безкоштовно</a:t>
            </a:r>
            <a:endParaRPr lang="en-US" sz="2800" b="0" strike="noStrike" spc="-1" dirty="0">
              <a:latin typeface="Arial"/>
            </a:endParaRPr>
          </a:p>
        </p:txBody>
      </p:sp>
      <p:pic>
        <p:nvPicPr>
          <p:cNvPr id="153" name="Рисунок 152"/>
          <p:cNvPicPr/>
          <p:nvPr/>
        </p:nvPicPr>
        <p:blipFill>
          <a:blip r:embed="rId3"/>
          <a:stretch/>
        </p:blipFill>
        <p:spPr>
          <a:xfrm>
            <a:off x="8127758" y="4389676"/>
            <a:ext cx="3895920" cy="21798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Объект 4_2"/>
          <p:cNvPicPr/>
          <p:nvPr/>
        </p:nvPicPr>
        <p:blipFill>
          <a:blip r:embed="rId2"/>
          <a:stretch/>
        </p:blipFill>
        <p:spPr>
          <a:xfrm>
            <a:off x="13680" y="0"/>
            <a:ext cx="12178080" cy="6867000"/>
          </a:xfrm>
          <a:prstGeom prst="rect">
            <a:avLst/>
          </a:prstGeom>
          <a:ln w="0">
            <a:noFill/>
          </a:ln>
        </p:spPr>
      </p:pic>
      <p:sp>
        <p:nvSpPr>
          <p:cNvPr id="15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uk-UA" sz="4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Штучний інтелект</a:t>
            </a:r>
            <a:endParaRPr lang="x-none" sz="4400" b="0" strike="noStrike" spc="-1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955344" y="1869743"/>
            <a:ext cx="6559684" cy="45228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"/>
              </a:rPr>
              <a:t>ШІ розглядається як важливий інструмент, який забезпечує енергетичні технології, інновації та науку</a:t>
            </a:r>
          </a:p>
          <a:p>
            <a:pPr>
              <a:lnSpc>
                <a:spcPct val="100000"/>
              </a:lnSpc>
            </a:pPr>
            <a:endParaRPr lang="uk-UA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400" spc="-1" dirty="0">
                <a:solidFill>
                  <a:srgbClr val="000000"/>
                </a:solidFill>
                <a:latin typeface="Calibri"/>
              </a:rPr>
              <a:t>ШІ </a:t>
            </a:r>
            <a:r>
              <a:rPr lang="uk-UA" sz="2400" b="0" strike="noStrike" spc="-1" dirty="0">
                <a:solidFill>
                  <a:srgbClr val="000000"/>
                </a:solidFill>
                <a:latin typeface="Calibri"/>
              </a:rPr>
              <a:t>також навчається самостійно, тому ми повинні переконатися, що він поважає наші (людські) цінності</a:t>
            </a:r>
          </a:p>
          <a:p>
            <a:pPr>
              <a:lnSpc>
                <a:spcPct val="100000"/>
              </a:lnSpc>
            </a:pPr>
            <a:endParaRPr lang="uk-UA" sz="24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"/>
              </a:rPr>
              <a:t>ШІ допоможе забезпечити «цифровий суверенітет», протистояти кібератакам на національному рівні держав-учасниць</a:t>
            </a:r>
          </a:p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"/>
              </a:rPr>
              <a:t>та рівні ЄС</a:t>
            </a:r>
            <a:endParaRPr lang="uk-UA" sz="2400" b="0" strike="noStrike" spc="-1" dirty="0">
              <a:latin typeface="Arial"/>
            </a:endParaRPr>
          </a:p>
        </p:txBody>
      </p:sp>
      <p:pic>
        <p:nvPicPr>
          <p:cNvPr id="157" name="Рисунок 156"/>
          <p:cNvPicPr/>
          <p:nvPr/>
        </p:nvPicPr>
        <p:blipFill>
          <a:blip r:embed="rId3"/>
          <a:stretch/>
        </p:blipFill>
        <p:spPr>
          <a:xfrm>
            <a:off x="7972560" y="3886200"/>
            <a:ext cx="3914640" cy="2507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Объект 4_5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59" name="TextShape 1"/>
          <p:cNvSpPr txBox="1"/>
          <p:nvPr/>
        </p:nvSpPr>
        <p:spPr>
          <a:xfrm>
            <a:off x="5342400" y="365040"/>
            <a:ext cx="6410880" cy="17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uk-UA" sz="4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Алгоритми, </a:t>
            </a:r>
          </a:p>
          <a:p>
            <a:pPr algn="r">
              <a:lnSpc>
                <a:spcPct val="90000"/>
              </a:lnSpc>
            </a:pPr>
            <a:r>
              <a:rPr lang="uk-UA" sz="4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орієнтовані на людину</a:t>
            </a:r>
            <a:r>
              <a:rPr lang="uk-UA" sz="4400" b="0" strike="noStrike" spc="-1" dirty="0">
                <a:solidFill>
                  <a:srgbClr val="000000"/>
                </a:solidFill>
                <a:latin typeface="AvantGardeGothicC"/>
              </a:rPr>
              <a:t> </a:t>
            </a:r>
            <a:endParaRPr lang="x-none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60" name="Рисунок 6_1"/>
          <p:cNvPicPr/>
          <p:nvPr/>
        </p:nvPicPr>
        <p:blipFill>
          <a:blip r:embed="rId3"/>
          <a:stretch/>
        </p:blipFill>
        <p:spPr>
          <a:xfrm>
            <a:off x="7880760" y="5167440"/>
            <a:ext cx="3786840" cy="1325160"/>
          </a:xfrm>
          <a:prstGeom prst="rect">
            <a:avLst/>
          </a:prstGeom>
          <a:ln w="0">
            <a:noFill/>
          </a:ln>
        </p:spPr>
      </p:pic>
      <p:sp>
        <p:nvSpPr>
          <p:cNvPr id="161" name="CustomShape 2"/>
          <p:cNvSpPr/>
          <p:nvPr/>
        </p:nvSpPr>
        <p:spPr>
          <a:xfrm>
            <a:off x="1397159" y="2065320"/>
            <a:ext cx="6410879" cy="39688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spc="-1" dirty="0">
                <a:solidFill>
                  <a:srgbClr val="000000"/>
                </a:solidFill>
                <a:latin typeface="Calibri"/>
              </a:rPr>
              <a:t>системи, </a:t>
            </a:r>
            <a:r>
              <a:rPr lang="uk-UA" sz="2800" spc="-1" dirty="0">
                <a:solidFill>
                  <a:srgbClr val="000000"/>
                </a:solidFill>
                <a:latin typeface="Calibri"/>
              </a:rPr>
              <a:t>засновані на машинах, які можуть робити прогнози, рекомендації або рішення, що впливають на реальне або віртуальне середовище</a:t>
            </a:r>
          </a:p>
          <a:p>
            <a:pPr>
              <a:lnSpc>
                <a:spcPct val="100000"/>
              </a:lnSpc>
            </a:pPr>
            <a:endParaRPr lang="ru-RU" sz="28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800" spc="-1" dirty="0">
                <a:solidFill>
                  <a:srgbClr val="000000"/>
                </a:solidFill>
                <a:latin typeface="Calibri"/>
              </a:rPr>
              <a:t>Довіра</a:t>
            </a:r>
            <a:endParaRPr lang="uk-UA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800" spc="-1" dirty="0">
                <a:solidFill>
                  <a:srgbClr val="000000"/>
                </a:solidFill>
                <a:latin typeface="Calibri"/>
              </a:rPr>
              <a:t>Досконалість</a:t>
            </a:r>
          </a:p>
          <a:p>
            <a:pPr>
              <a:lnSpc>
                <a:spcPct val="100000"/>
              </a:lnSpc>
            </a:pPr>
            <a:r>
              <a:rPr lang="uk-UA" sz="2800" b="0" strike="noStrike" spc="-1" dirty="0" err="1">
                <a:solidFill>
                  <a:srgbClr val="000000"/>
                </a:solidFill>
                <a:latin typeface="Calibri"/>
              </a:rPr>
              <a:t>Людиноцентризм</a:t>
            </a:r>
            <a:endParaRPr lang="en-US" sz="28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uk-UA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Объект 4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87" name="TextShape 1"/>
          <p:cNvSpPr txBox="1"/>
          <p:nvPr/>
        </p:nvSpPr>
        <p:spPr>
          <a:xfrm>
            <a:off x="5342400" y="365040"/>
            <a:ext cx="6410880" cy="17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uk-UA" sz="4400" b="0" strike="noStrike" spc="-1">
                <a:solidFill>
                  <a:srgbClr val="000000"/>
                </a:solidFill>
                <a:latin typeface="Calibri Light"/>
              </a:rPr>
              <a:t>9 березня 2021</a:t>
            </a:r>
            <a:endParaRPr lang="x-none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pic>
        <p:nvPicPr>
          <p:cNvPr id="88" name="Рисунок 6"/>
          <p:cNvPicPr/>
          <p:nvPr/>
        </p:nvPicPr>
        <p:blipFill>
          <a:blip r:embed="rId3"/>
          <a:stretch/>
        </p:blipFill>
        <p:spPr>
          <a:xfrm>
            <a:off x="7880760" y="5167440"/>
            <a:ext cx="3786840" cy="1325160"/>
          </a:xfrm>
          <a:prstGeom prst="rect">
            <a:avLst/>
          </a:prstGeom>
          <a:ln w="0">
            <a:noFill/>
          </a:ln>
        </p:spPr>
      </p:pic>
      <p:pic>
        <p:nvPicPr>
          <p:cNvPr id="90" name="Рисунок 89"/>
          <p:cNvPicPr/>
          <p:nvPr/>
        </p:nvPicPr>
        <p:blipFill>
          <a:blip r:embed="rId4"/>
          <a:stretch/>
        </p:blipFill>
        <p:spPr>
          <a:xfrm>
            <a:off x="7277834" y="1685880"/>
            <a:ext cx="2361960" cy="3343320"/>
          </a:xfrm>
          <a:prstGeom prst="rect">
            <a:avLst/>
          </a:prstGeom>
          <a:ln w="0"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C24D9F9-5C50-4FF9-B0D5-82C93108AB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21" y="1685880"/>
            <a:ext cx="7083713" cy="39815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Объект 4_4"/>
          <p:cNvPicPr/>
          <p:nvPr/>
        </p:nvPicPr>
        <p:blipFill>
          <a:blip r:embed="rId2"/>
          <a:stretch/>
        </p:blipFill>
        <p:spPr>
          <a:xfrm>
            <a:off x="13680" y="0"/>
            <a:ext cx="12178080" cy="6867000"/>
          </a:xfrm>
          <a:prstGeom prst="rect">
            <a:avLst/>
          </a:prstGeom>
          <a:ln w="0">
            <a:noFill/>
          </a:ln>
        </p:spPr>
      </p:pic>
      <p:sp>
        <p:nvSpPr>
          <p:cNvPr id="14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uk-UA" sz="4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Що зміниться для компаній?</a:t>
            </a:r>
            <a:endParaRPr lang="x-none" sz="4400" b="0" strike="noStrike" spc="-1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1760561" y="1693440"/>
            <a:ext cx="6832639" cy="489219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400" spc="-1" dirty="0">
                <a:solidFill>
                  <a:srgbClr val="000000"/>
                </a:solidFill>
                <a:latin typeface="Calibri"/>
              </a:rPr>
              <a:t>Зобов’язання щодо «систем високого ризику» (біометрія, розпізнавання </a:t>
            </a:r>
            <a:r>
              <a:rPr lang="uk-UA" sz="2400" spc="-1" dirty="0" err="1">
                <a:solidFill>
                  <a:srgbClr val="000000"/>
                </a:solidFill>
                <a:latin typeface="Calibri"/>
              </a:rPr>
              <a:t>облич</a:t>
            </a:r>
            <a:r>
              <a:rPr lang="uk-UA" sz="2400" spc="-1" dirty="0">
                <a:solidFill>
                  <a:srgbClr val="000000"/>
                </a:solidFill>
                <a:latin typeface="Calibri"/>
              </a:rPr>
              <a:t>)</a:t>
            </a:r>
          </a:p>
          <a:p>
            <a:pPr>
              <a:lnSpc>
                <a:spcPct val="100000"/>
              </a:lnSpc>
            </a:pPr>
            <a:endParaRPr lang="uk-UA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400" spc="-1" dirty="0">
                <a:solidFill>
                  <a:srgbClr val="000000"/>
                </a:solidFill>
                <a:latin typeface="Calibri"/>
              </a:rPr>
              <a:t>Висока якість наборів даних (</a:t>
            </a:r>
            <a:r>
              <a:rPr lang="uk-UA" sz="2400" spc="-1" dirty="0" err="1">
                <a:solidFill>
                  <a:srgbClr val="000000"/>
                </a:solidFill>
                <a:latin typeface="Calibri"/>
              </a:rPr>
              <a:t>антидискримінаційна</a:t>
            </a:r>
            <a:r>
              <a:rPr lang="uk-UA" sz="2400" spc="-1" dirty="0">
                <a:solidFill>
                  <a:srgbClr val="000000"/>
                </a:solidFill>
                <a:latin typeface="Calibri"/>
              </a:rPr>
              <a:t> політика та мінімізація ризиків)</a:t>
            </a:r>
          </a:p>
          <a:p>
            <a:pPr>
              <a:lnSpc>
                <a:spcPct val="100000"/>
              </a:lnSpc>
            </a:pPr>
            <a:endParaRPr lang="uk-UA" sz="24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400" spc="-1" dirty="0">
                <a:solidFill>
                  <a:srgbClr val="000000"/>
                </a:solidFill>
                <a:latin typeface="Calibri"/>
              </a:rPr>
              <a:t>Докладна документація</a:t>
            </a:r>
          </a:p>
          <a:p>
            <a:pPr>
              <a:lnSpc>
                <a:spcPct val="100000"/>
              </a:lnSpc>
            </a:pPr>
            <a:endParaRPr lang="uk-UA" sz="2400" spc="-1" dirty="0">
              <a:solidFill>
                <a:srgbClr val="000000"/>
              </a:solidFill>
              <a:latin typeface="Calibri"/>
            </a:endParaRPr>
          </a:p>
          <a:p>
            <a:r>
              <a:rPr lang="uk-UA" sz="2400" spc="-1" dirty="0">
                <a:solidFill>
                  <a:srgbClr val="000000"/>
                </a:solidFill>
                <a:latin typeface="Calibri"/>
              </a:rPr>
              <a:t>Нагляд з боку людини </a:t>
            </a:r>
          </a:p>
          <a:p>
            <a:r>
              <a:rPr lang="uk-UA" sz="2400" spc="-1" dirty="0">
                <a:solidFill>
                  <a:srgbClr val="000000"/>
                </a:solidFill>
                <a:latin typeface="Calibri"/>
              </a:rPr>
              <a:t>Висока надійність і точність</a:t>
            </a:r>
          </a:p>
          <a:p>
            <a:pPr>
              <a:lnSpc>
                <a:spcPct val="100000"/>
              </a:lnSpc>
            </a:pPr>
            <a:endParaRPr lang="uk-UA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"/>
              </a:rPr>
              <a:t>Обмеження щодо «реального часу» і «громадських загальнодоступних місць»</a:t>
            </a:r>
            <a:endParaRPr lang="uk-UA" sz="2400" b="0" strike="noStrike" spc="-1" dirty="0">
              <a:latin typeface="Arial"/>
            </a:endParaRPr>
          </a:p>
        </p:txBody>
      </p:sp>
      <p:pic>
        <p:nvPicPr>
          <p:cNvPr id="142" name="Рисунок 141"/>
          <p:cNvPicPr/>
          <p:nvPr/>
        </p:nvPicPr>
        <p:blipFill>
          <a:blip r:embed="rId3"/>
          <a:stretch/>
        </p:blipFill>
        <p:spPr>
          <a:xfrm>
            <a:off x="7178760" y="3931200"/>
            <a:ext cx="4708440" cy="2514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Объект 4_9"/>
          <p:cNvPicPr/>
          <p:nvPr/>
        </p:nvPicPr>
        <p:blipFill>
          <a:blip r:embed="rId2"/>
          <a:stretch/>
        </p:blipFill>
        <p:spPr>
          <a:xfrm>
            <a:off x="0" y="0"/>
            <a:ext cx="12161520" cy="6857640"/>
          </a:xfrm>
          <a:prstGeom prst="rect">
            <a:avLst/>
          </a:prstGeom>
          <a:ln w="0">
            <a:noFill/>
          </a:ln>
        </p:spPr>
      </p:pic>
      <p:sp>
        <p:nvSpPr>
          <p:cNvPr id="137" name="TextShape 1"/>
          <p:cNvSpPr txBox="1"/>
          <p:nvPr/>
        </p:nvSpPr>
        <p:spPr>
          <a:xfrm>
            <a:off x="5095800" y="365040"/>
            <a:ext cx="625752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uk-UA" sz="4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Основні документи</a:t>
            </a:r>
            <a:endParaRPr lang="x-none" sz="4400" b="0" strike="noStrike" spc="-1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1665027" y="1690199"/>
            <a:ext cx="9688293" cy="489219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                      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European Convention on Human Rights </a:t>
            </a:r>
            <a:endParaRPr lang="uk-UA" sz="2400" b="0" strike="noStrike" spc="-1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                      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EU Charter of Fundamental Rights</a:t>
            </a:r>
          </a:p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                      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General Data Protection Regulation (Regulation (EU) 2016/679)</a:t>
            </a:r>
          </a:p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Directive 2002/58/EC (Directive on privacy and electronic communications)</a:t>
            </a:r>
          </a:p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Directive (EU) 2016/1148 of the European Parliament and of the Council of 6 </a:t>
            </a:r>
            <a:r>
              <a:rPr lang="uk-UA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July 2016 concerning measures for a high common level of security of network and information systems across the Union</a:t>
            </a:r>
          </a:p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EU Action Plan on Human Rights and Democracy for 2020-2024</a:t>
            </a:r>
            <a:endParaRPr lang="uk-UA" sz="2400" b="0" strike="noStrike" spc="-1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2030 Digital Compass: the European Way for the Digital Decade</a:t>
            </a:r>
            <a:endParaRPr lang="uk-UA" sz="2400" b="0" strike="noStrike" spc="-1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2400" b="0" strike="noStrike" spc="-1" dirty="0">
              <a:solidFill>
                <a:srgbClr val="000000"/>
              </a:solidFill>
              <a:latin typeface="Calibri Light" panose="020F03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EU Proposal for a Regulation laying down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harmonised</a:t>
            </a:r>
            <a:r>
              <a:rPr lang="en-US" sz="2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rules on artificial intelligence (Artificial Intelligence Act)</a:t>
            </a:r>
            <a:endParaRPr lang="en-US" sz="2400" b="0" strike="noStrike" spc="-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7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Объект 4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pic>
        <p:nvPicPr>
          <p:cNvPr id="163" name="Рисунок 6"/>
          <p:cNvPicPr/>
          <p:nvPr/>
        </p:nvPicPr>
        <p:blipFill>
          <a:blip r:embed="rId3"/>
          <a:stretch/>
        </p:blipFill>
        <p:spPr>
          <a:xfrm>
            <a:off x="2296800" y="1828800"/>
            <a:ext cx="8120880" cy="2838600"/>
          </a:xfrm>
          <a:prstGeom prst="rect">
            <a:avLst/>
          </a:prstGeom>
          <a:ln w="0">
            <a:noFill/>
          </a:ln>
        </p:spPr>
      </p:pic>
      <p:sp>
        <p:nvSpPr>
          <p:cNvPr id="164" name="CustomShape 1"/>
          <p:cNvSpPr/>
          <p:nvPr/>
        </p:nvSpPr>
        <p:spPr>
          <a:xfrm>
            <a:off x="2842200" y="5097960"/>
            <a:ext cx="7261560" cy="118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uk-UA" sz="3600" b="0" strike="noStrike" spc="-1" dirty="0">
                <a:solidFill>
                  <a:srgbClr val="FFFFFF"/>
                </a:solidFill>
                <a:latin typeface="Calibri Light" panose="020F0302020204030204" pitchFamily="34" charset="0"/>
              </a:rPr>
              <a:t>Дякуємо за увагу й запрошуємо   доєднатися до наступних заходів!</a:t>
            </a:r>
            <a:endParaRPr lang="en-US" sz="3600" b="0" strike="noStrike" spc="-1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Объект 4"/>
          <p:cNvPicPr/>
          <p:nvPr/>
        </p:nvPicPr>
        <p:blipFill>
          <a:blip r:embed="rId2"/>
          <a:stretch/>
        </p:blipFill>
        <p:spPr>
          <a:xfrm>
            <a:off x="0" y="0"/>
            <a:ext cx="12195360" cy="6857640"/>
          </a:xfrm>
          <a:prstGeom prst="rect">
            <a:avLst/>
          </a:prstGeom>
          <a:ln w="0">
            <a:noFill/>
          </a:ln>
        </p:spPr>
      </p:pic>
      <p:sp>
        <p:nvSpPr>
          <p:cNvPr id="92" name="CustomShape 1"/>
          <p:cNvSpPr/>
          <p:nvPr/>
        </p:nvSpPr>
        <p:spPr>
          <a:xfrm>
            <a:off x="4241520" y="0"/>
            <a:ext cx="3704760" cy="6857640"/>
          </a:xfrm>
          <a:prstGeom prst="rect">
            <a:avLst/>
          </a:prstGeom>
          <a:solidFill>
            <a:srgbClr val="7E9596"/>
          </a:solidFill>
          <a:ln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/>
        </p:style>
      </p:sp>
      <p:sp>
        <p:nvSpPr>
          <p:cNvPr id="93" name="TextShape 2"/>
          <p:cNvSpPr txBox="1"/>
          <p:nvPr/>
        </p:nvSpPr>
        <p:spPr>
          <a:xfrm>
            <a:off x="4572000" y="365040"/>
            <a:ext cx="31046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uk-UA" sz="4400" b="0" strike="noStrike" spc="-1">
                <a:solidFill>
                  <a:srgbClr val="FFFFFF"/>
                </a:solidFill>
                <a:latin typeface="Calibri"/>
              </a:rPr>
              <a:t>2030 рік</a:t>
            </a:r>
            <a:br/>
            <a:endParaRPr lang="x-non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271080" y="914400"/>
            <a:ext cx="3615120" cy="489219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600" b="0" strike="noStrike" spc="-1" dirty="0">
                <a:solidFill>
                  <a:srgbClr val="000000"/>
                </a:solidFill>
                <a:latin typeface="Calibri"/>
              </a:rPr>
              <a:t>Пріоритетні напрямки:</a:t>
            </a:r>
          </a:p>
          <a:p>
            <a:pPr>
              <a:lnSpc>
                <a:spcPct val="100000"/>
              </a:lnSpc>
            </a:pPr>
            <a:endParaRPr lang="en-US" sz="2600" b="0" strike="noStrike" spc="-1" dirty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600" b="0" strike="noStrike" spc="-1" dirty="0">
                <a:solidFill>
                  <a:srgbClr val="000000"/>
                </a:solidFill>
                <a:latin typeface="Calibri"/>
              </a:rPr>
              <a:t> 1) висококваліфіковані ІТ-фахівці та населення, що володіє цифровими навичками</a:t>
            </a:r>
            <a:endParaRPr lang="en-US" sz="2600" b="0" strike="noStrike" spc="-1" dirty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600" b="0" strike="noStrike" spc="-1" dirty="0">
                <a:solidFill>
                  <a:srgbClr val="000000"/>
                </a:solidFill>
                <a:latin typeface="Calibri"/>
              </a:rPr>
              <a:t>2) безпечні і стійкі цифрові інфраструктури</a:t>
            </a:r>
            <a:endParaRPr lang="en-US" sz="2600" b="0" strike="noStrike" spc="-1" dirty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600" b="0" strike="noStrike" spc="-1" dirty="0">
                <a:solidFill>
                  <a:srgbClr val="000000"/>
                </a:solidFill>
                <a:latin typeface="Calibri"/>
              </a:rPr>
              <a:t>3) цифрова трансформація бізнесу </a:t>
            </a:r>
            <a:endParaRPr lang="en-US" sz="2600" b="0" strike="noStrike" spc="-1" dirty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600" b="0" strike="noStrike" spc="-1" dirty="0">
                <a:solidFill>
                  <a:srgbClr val="000000"/>
                </a:solidFill>
                <a:latin typeface="Calibri"/>
              </a:rPr>
              <a:t>4) </a:t>
            </a:r>
            <a:r>
              <a:rPr lang="uk-UA" sz="2600" b="0" strike="noStrike" spc="-1" dirty="0" err="1">
                <a:solidFill>
                  <a:srgbClr val="000000"/>
                </a:solidFill>
                <a:latin typeface="Calibri"/>
              </a:rPr>
              <a:t>цифровізація</a:t>
            </a:r>
            <a:r>
              <a:rPr lang="uk-UA" sz="2600" b="0" strike="noStrike" spc="-1" dirty="0">
                <a:solidFill>
                  <a:srgbClr val="000000"/>
                </a:solidFill>
                <a:latin typeface="Calibri"/>
              </a:rPr>
              <a:t> державних послуг</a:t>
            </a:r>
            <a:endParaRPr lang="en-US" sz="2600" b="0" strike="noStrike" spc="-1" dirty="0">
              <a:latin typeface="Calibri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8458200" y="914400"/>
            <a:ext cx="3132360" cy="521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400" b="0" strike="noStrike" spc="-1">
                <a:solidFill>
                  <a:srgbClr val="000000"/>
                </a:solidFill>
                <a:latin typeface="Calibri"/>
              </a:rPr>
              <a:t>20 мільйонів ІТ-фахівців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b="0" strike="noStrike" spc="-1">
                <a:solidFill>
                  <a:srgbClr val="000000"/>
                </a:solidFill>
                <a:latin typeface="Calibri"/>
              </a:rPr>
              <a:t>80% населення з базовими навичками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b="0" strike="noStrike" spc="-1">
                <a:solidFill>
                  <a:srgbClr val="000000"/>
                </a:solidFill>
                <a:latin typeface="Calibri"/>
              </a:rPr>
              <a:t>75% компаній 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b="0" strike="noStrike" spc="-1">
                <a:solidFill>
                  <a:srgbClr val="000000"/>
                </a:solidFill>
                <a:latin typeface="Calibri"/>
              </a:rPr>
              <a:t>90% МСП 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b="0" strike="noStrike" spc="-1">
                <a:solidFill>
                  <a:srgbClr val="000000"/>
                </a:solidFill>
                <a:latin typeface="Calibri"/>
              </a:rPr>
              <a:t>100% цифрових послуг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400" b="0" strike="noStrike" spc="-1">
                <a:solidFill>
                  <a:srgbClr val="000000"/>
                </a:solidFill>
                <a:latin typeface="Calibri"/>
              </a:rPr>
              <a:t>80% цифрової ідентифікації 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Объект 4"/>
          <p:cNvPicPr/>
          <p:nvPr/>
        </p:nvPicPr>
        <p:blipFill>
          <a:blip r:embed="rId2"/>
          <a:stretch/>
        </p:blipFill>
        <p:spPr>
          <a:xfrm>
            <a:off x="13680" y="0"/>
            <a:ext cx="12178080" cy="6867000"/>
          </a:xfrm>
          <a:prstGeom prst="rect">
            <a:avLst/>
          </a:prstGeom>
          <a:ln w="0">
            <a:noFill/>
          </a:ln>
        </p:spPr>
      </p:pic>
      <p:sp>
        <p:nvSpPr>
          <p:cNvPr id="9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uk-UA" sz="4400" b="0" strike="noStrike" spc="-1">
                <a:solidFill>
                  <a:srgbClr val="000000"/>
                </a:solidFill>
                <a:latin typeface="Calibri Light"/>
              </a:rPr>
              <a:t>Цифрові принципи</a:t>
            </a:r>
            <a:endParaRPr lang="x-none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685800" y="1690200"/>
            <a:ext cx="7331760" cy="449208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600" b="0" strike="noStrike" spc="-1" dirty="0">
                <a:solidFill>
                  <a:srgbClr val="000000"/>
                </a:solidFill>
                <a:latin typeface="Calibri"/>
              </a:rPr>
              <a:t>Безпечне та надійне Інтернет-середовище</a:t>
            </a: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600" b="0" strike="noStrike" spc="-1" dirty="0">
                <a:solidFill>
                  <a:srgbClr val="000000"/>
                </a:solidFill>
                <a:latin typeface="Calibri"/>
              </a:rPr>
              <a:t>Загальна цифрова освіта та навички</a:t>
            </a: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600" b="0" strike="noStrike" spc="-1" dirty="0">
                <a:solidFill>
                  <a:srgbClr val="000000"/>
                </a:solidFill>
                <a:latin typeface="Calibri"/>
              </a:rPr>
              <a:t>Доступ до цифрових систем та пристроїв, що шанують довкілля</a:t>
            </a: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600" b="0" strike="noStrike" spc="-1" dirty="0">
                <a:solidFill>
                  <a:srgbClr val="000000"/>
                </a:solidFill>
                <a:latin typeface="Calibri"/>
              </a:rPr>
              <a:t>Доступні та орієнтовані на людину цифрові державні послуги та адміністрування</a:t>
            </a: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600" b="0" strike="noStrike" spc="-1" dirty="0">
                <a:solidFill>
                  <a:srgbClr val="000000"/>
                </a:solidFill>
                <a:latin typeface="Calibri"/>
              </a:rPr>
              <a:t>Етичні принципи для алгоритмів, орієнтованих </a:t>
            </a:r>
          </a:p>
          <a:p>
            <a:pPr>
              <a:lnSpc>
                <a:spcPct val="100000"/>
              </a:lnSpc>
            </a:pPr>
            <a:r>
              <a:rPr lang="uk-UA" sz="2600" b="0" strike="noStrike" spc="-1" dirty="0">
                <a:solidFill>
                  <a:srgbClr val="000000"/>
                </a:solidFill>
                <a:latin typeface="Calibri"/>
              </a:rPr>
              <a:t>на людину </a:t>
            </a: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600" b="0" strike="noStrike" spc="-1" dirty="0">
                <a:solidFill>
                  <a:srgbClr val="000000"/>
                </a:solidFill>
                <a:latin typeface="Calibri"/>
              </a:rPr>
              <a:t>Захист та розширення можливостей дітей в Інтернет-просторі</a:t>
            </a:r>
            <a:endParaRPr lang="en-U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600" b="0" strike="noStrike" spc="-1" dirty="0">
                <a:solidFill>
                  <a:srgbClr val="000000"/>
                </a:solidFill>
                <a:latin typeface="Calibri"/>
              </a:rPr>
              <a:t>Доступ до цифрових медичних послуг</a:t>
            </a:r>
            <a:endParaRPr lang="en-US" sz="2600" b="0" strike="noStrike" spc="-1" dirty="0">
              <a:latin typeface="Arial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7841A4-E7C0-416F-A314-5AFE142AB2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913" y="3380400"/>
            <a:ext cx="4524407" cy="33968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Объект 4"/>
          <p:cNvPicPr/>
          <p:nvPr/>
        </p:nvPicPr>
        <p:blipFill>
          <a:blip r:embed="rId2"/>
          <a:stretch/>
        </p:blipFill>
        <p:spPr>
          <a:xfrm>
            <a:off x="0" y="0"/>
            <a:ext cx="12161520" cy="6857640"/>
          </a:xfrm>
          <a:prstGeom prst="rect">
            <a:avLst/>
          </a:prstGeom>
          <a:ln w="0">
            <a:noFill/>
          </a:ln>
        </p:spPr>
      </p:pic>
      <p:sp>
        <p:nvSpPr>
          <p:cNvPr id="101" name="TextShape 1"/>
          <p:cNvSpPr txBox="1"/>
          <p:nvPr/>
        </p:nvSpPr>
        <p:spPr>
          <a:xfrm>
            <a:off x="5095800" y="365040"/>
            <a:ext cx="625752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uk-UA" sz="4400" b="0" strike="noStrike" spc="-1">
                <a:solidFill>
                  <a:srgbClr val="000000"/>
                </a:solidFill>
                <a:latin typeface="Calibri Light"/>
              </a:rPr>
              <a:t>Цифрові права</a:t>
            </a:r>
            <a:endParaRPr lang="x-none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3200400" y="1600200"/>
            <a:ext cx="6674760" cy="520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800" b="0" strike="noStrike" spc="-1">
                <a:solidFill>
                  <a:srgbClr val="000000"/>
                </a:solidFill>
                <a:latin typeface="Calibri"/>
              </a:rPr>
              <a:t>Свобода вираження поглядів, включаючи доступ до різноманітної, надійної та прозорої інформації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800" b="0" strike="noStrike" spc="-1">
                <a:solidFill>
                  <a:srgbClr val="000000"/>
                </a:solidFill>
                <a:latin typeface="Calibri"/>
              </a:rPr>
              <a:t>Свобода створення та ведення бізнесу в Інтернеті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800" b="0" strike="noStrike" spc="-1">
                <a:solidFill>
                  <a:srgbClr val="000000"/>
                </a:solidFill>
                <a:latin typeface="Calibri"/>
              </a:rPr>
              <a:t>Захист персональних даних та конфіденційності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800" b="0" strike="noStrike" spc="-1">
                <a:solidFill>
                  <a:srgbClr val="000000"/>
                </a:solidFill>
                <a:latin typeface="Calibri"/>
              </a:rPr>
              <a:t>Захист інтелектуальної творчості людей в Інтернет-просторі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Объект 4_8"/>
          <p:cNvPicPr/>
          <p:nvPr/>
        </p:nvPicPr>
        <p:blipFill>
          <a:blip r:embed="rId2"/>
          <a:stretch/>
        </p:blipFill>
        <p:spPr>
          <a:xfrm>
            <a:off x="0" y="0"/>
            <a:ext cx="12161520" cy="6857640"/>
          </a:xfrm>
          <a:prstGeom prst="rect">
            <a:avLst/>
          </a:prstGeom>
          <a:ln w="0">
            <a:noFill/>
          </a:ln>
        </p:spPr>
      </p:pic>
      <p:sp>
        <p:nvSpPr>
          <p:cNvPr id="104" name="TextShape 1"/>
          <p:cNvSpPr txBox="1"/>
          <p:nvPr/>
        </p:nvSpPr>
        <p:spPr>
          <a:xfrm>
            <a:off x="5095800" y="365040"/>
            <a:ext cx="625752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uk-UA" sz="4400" b="0" strike="noStrike" spc="-1">
                <a:solidFill>
                  <a:srgbClr val="000000"/>
                </a:solidFill>
                <a:latin typeface="Calibri Light"/>
              </a:rPr>
              <a:t>Цифрові навички</a:t>
            </a:r>
            <a:endParaRPr lang="x-none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2667240" y="2057400"/>
            <a:ext cx="3504960" cy="3075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800" b="0" strike="noStrike" spc="-1">
                <a:solidFill>
                  <a:srgbClr val="000000"/>
                </a:solidFill>
                <a:latin typeface="Calibri"/>
              </a:rPr>
              <a:t>Цифровізація може стати вирішальним чинником для прав людини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800" b="0" strike="noStrike" spc="-1">
                <a:solidFill>
                  <a:srgbClr val="000000"/>
                </a:solidFill>
                <a:latin typeface="Calibri"/>
              </a:rPr>
              <a:t>Нікого не можна “лишити позаду”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106" name="CustomShape 3"/>
          <p:cNvSpPr/>
          <p:nvPr/>
        </p:nvSpPr>
        <p:spPr>
          <a:xfrm>
            <a:off x="7239240" y="2028604"/>
            <a:ext cx="3504960" cy="22453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800" b="0" strike="noStrike" spc="-1" dirty="0">
                <a:latin typeface="Calibri" panose="020F0502020204030204" pitchFamily="34" charset="0"/>
              </a:rPr>
              <a:t>Переконатися, що громадяни є </a:t>
            </a:r>
            <a:r>
              <a:rPr lang="uk-UA" sz="2800" b="0" strike="noStrike" spc="-1" dirty="0" err="1">
                <a:latin typeface="Calibri" panose="020F0502020204030204" pitchFamily="34" charset="0"/>
              </a:rPr>
              <a:t>бенефеціарами</a:t>
            </a:r>
            <a:r>
              <a:rPr lang="uk-UA" sz="2800" b="0" strike="noStrike" spc="-1" dirty="0">
                <a:latin typeface="Calibri" panose="020F0502020204030204" pitchFamily="34" charset="0"/>
              </a:rPr>
              <a:t> технологій</a:t>
            </a:r>
            <a:endParaRPr lang="en-US" sz="2800" b="0" strike="noStrike" spc="-1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2800" b="0" strike="noStrike" spc="-1" dirty="0">
              <a:latin typeface="Arial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DED8601-FEE8-41F7-941B-0B400C9AB7CD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378560" y="3892152"/>
            <a:ext cx="3974760" cy="2762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Объект 4"/>
          <p:cNvPicPr/>
          <p:nvPr/>
        </p:nvPicPr>
        <p:blipFill>
          <a:blip r:embed="rId2"/>
          <a:stretch/>
        </p:blipFill>
        <p:spPr>
          <a:xfrm>
            <a:off x="0" y="0"/>
            <a:ext cx="12161520" cy="6857640"/>
          </a:xfrm>
          <a:prstGeom prst="rect">
            <a:avLst/>
          </a:prstGeom>
          <a:ln w="0">
            <a:noFill/>
          </a:ln>
        </p:spPr>
      </p:pic>
      <p:sp>
        <p:nvSpPr>
          <p:cNvPr id="108" name="TextShape 1"/>
          <p:cNvSpPr txBox="1"/>
          <p:nvPr/>
        </p:nvSpPr>
        <p:spPr>
          <a:xfrm>
            <a:off x="5095800" y="365040"/>
            <a:ext cx="625752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uk-UA" sz="4400" b="0" strike="noStrike" spc="-1" dirty="0">
                <a:solidFill>
                  <a:srgbClr val="000000"/>
                </a:solidFill>
                <a:latin typeface="Calibri Light"/>
              </a:rPr>
              <a:t>Гендерний технологічний розрив</a:t>
            </a:r>
            <a:endParaRPr lang="x-none" sz="4400" b="0" strike="noStrike" spc="-1" dirty="0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5029200" y="2181240"/>
            <a:ext cx="5247564" cy="26762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800" b="0" strike="noStrike" spc="-1" dirty="0">
                <a:solidFill>
                  <a:srgbClr val="000000"/>
                </a:solidFill>
                <a:latin typeface="Calibri"/>
              </a:rPr>
              <a:t>Населення, що володіє базовими цифровими навичками та просунутими цифровими навичками</a:t>
            </a:r>
            <a:endParaRPr lang="en-US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uk-UA" sz="2800" b="0" strike="noStrike" spc="-1" dirty="0">
                <a:solidFill>
                  <a:srgbClr val="000000"/>
                </a:solidFill>
                <a:latin typeface="Calibri"/>
              </a:rPr>
              <a:t>                 50% </a:t>
            </a:r>
            <a:r>
              <a:rPr lang="ru-RU" dirty="0"/>
              <a:t>–</a:t>
            </a:r>
            <a:r>
              <a:rPr lang="uk-UA" sz="2800" b="0" strike="noStrike" spc="-1" dirty="0">
                <a:solidFill>
                  <a:srgbClr val="000000"/>
                </a:solidFill>
                <a:latin typeface="Calibri"/>
              </a:rPr>
              <a:t> жінки</a:t>
            </a:r>
            <a:endParaRPr lang="en-US" sz="2800" b="0" strike="noStrike" spc="-1" dirty="0">
              <a:latin typeface="Arial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B287E4C-3092-4D81-A58D-8031634075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1" y="3775219"/>
            <a:ext cx="4478029" cy="29853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Объект 4"/>
          <p:cNvPicPr/>
          <p:nvPr/>
        </p:nvPicPr>
        <p:blipFill>
          <a:blip r:embed="rId2"/>
          <a:stretch/>
        </p:blipFill>
        <p:spPr>
          <a:xfrm>
            <a:off x="13680" y="0"/>
            <a:ext cx="12178080" cy="6867000"/>
          </a:xfrm>
          <a:prstGeom prst="rect">
            <a:avLst/>
          </a:prstGeom>
          <a:ln w="0">
            <a:noFill/>
          </a:ln>
        </p:spPr>
      </p:pic>
      <p:sp>
        <p:nvSpPr>
          <p:cNvPr id="12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uk-UA" sz="4400" b="0" strike="noStrike" spc="-1">
                <a:solidFill>
                  <a:srgbClr val="000000"/>
                </a:solidFill>
                <a:latin typeface="Calibri Light"/>
              </a:rPr>
              <a:t>Цифрові послуги</a:t>
            </a:r>
            <a:endParaRPr lang="x-none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2696821" y="1690200"/>
            <a:ext cx="5731560" cy="45228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400" spc="-1" dirty="0">
                <a:solidFill>
                  <a:srgbClr val="000000"/>
                </a:solidFill>
                <a:latin typeface="Calibri"/>
              </a:rPr>
              <a:t>100% державних послуг мають бути оцифровані</a:t>
            </a:r>
          </a:p>
          <a:p>
            <a:pPr>
              <a:lnSpc>
                <a:spcPct val="100000"/>
              </a:lnSpc>
            </a:pPr>
            <a:endParaRPr lang="uk-UA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400" spc="-1" dirty="0">
                <a:solidFill>
                  <a:srgbClr val="000000"/>
                </a:solidFill>
                <a:latin typeface="Calibri"/>
              </a:rPr>
              <a:t>Адміністрування онлайн</a:t>
            </a:r>
          </a:p>
          <a:p>
            <a:pPr>
              <a:lnSpc>
                <a:spcPct val="100000"/>
              </a:lnSpc>
            </a:pPr>
            <a:endParaRPr lang="uk-UA" sz="24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400" b="0" strike="noStrike" spc="-1" dirty="0">
                <a:solidFill>
                  <a:srgbClr val="000000"/>
                </a:solidFill>
                <a:latin typeface="Calibri"/>
              </a:rPr>
              <a:t>Уряд як платформа</a:t>
            </a:r>
          </a:p>
          <a:p>
            <a:pPr>
              <a:lnSpc>
                <a:spcPct val="100000"/>
              </a:lnSpc>
            </a:pPr>
            <a:endParaRPr lang="uk-UA" sz="24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400" spc="-1" dirty="0">
                <a:solidFill>
                  <a:srgbClr val="000000"/>
                </a:solidFill>
                <a:latin typeface="Calibri"/>
              </a:rPr>
              <a:t>Цілісний доступ і розширені</a:t>
            </a:r>
          </a:p>
          <a:p>
            <a:pPr>
              <a:lnSpc>
                <a:spcPct val="100000"/>
              </a:lnSpc>
            </a:pPr>
            <a:r>
              <a:rPr lang="uk-UA" sz="2400" spc="-1" dirty="0">
                <a:solidFill>
                  <a:srgbClr val="000000"/>
                </a:solidFill>
                <a:latin typeface="Calibri"/>
              </a:rPr>
              <a:t>можливості</a:t>
            </a:r>
          </a:p>
          <a:p>
            <a:pPr>
              <a:lnSpc>
                <a:spcPct val="100000"/>
              </a:lnSpc>
            </a:pPr>
            <a:r>
              <a:rPr lang="uk-UA" sz="2400" spc="-1" dirty="0">
                <a:solidFill>
                  <a:srgbClr val="000000"/>
                </a:solidFill>
                <a:latin typeface="Calibri"/>
              </a:rPr>
              <a:t>(обробка даних,</a:t>
            </a:r>
          </a:p>
          <a:p>
            <a:pPr>
              <a:lnSpc>
                <a:spcPct val="100000"/>
              </a:lnSpc>
            </a:pPr>
            <a:r>
              <a:rPr lang="uk-UA" sz="2400" spc="-1" dirty="0">
                <a:solidFill>
                  <a:srgbClr val="000000"/>
                </a:solidFill>
                <a:latin typeface="Calibri"/>
              </a:rPr>
              <a:t>віртуальна реальність)</a:t>
            </a:r>
          </a:p>
          <a:p>
            <a:pPr>
              <a:lnSpc>
                <a:spcPct val="100000"/>
              </a:lnSpc>
            </a:pPr>
            <a:endParaRPr lang="uk-UA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85B4735-6BF2-4B16-861A-14F4A8A225C0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966111" y="3987631"/>
            <a:ext cx="3849480" cy="2552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Объект 4_7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25" name="TextShape 1"/>
          <p:cNvSpPr txBox="1"/>
          <p:nvPr/>
        </p:nvSpPr>
        <p:spPr>
          <a:xfrm>
            <a:off x="5342400" y="365040"/>
            <a:ext cx="6410880" cy="1700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uk-UA" sz="4400" b="0" strike="noStrike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Електронні медичні послуги</a:t>
            </a:r>
            <a:endParaRPr lang="x-none" sz="4400" b="0" strike="noStrike" spc="-1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pic>
        <p:nvPicPr>
          <p:cNvPr id="126" name="Рисунок 6_3"/>
          <p:cNvPicPr/>
          <p:nvPr/>
        </p:nvPicPr>
        <p:blipFill>
          <a:blip r:embed="rId3"/>
          <a:stretch/>
        </p:blipFill>
        <p:spPr>
          <a:xfrm>
            <a:off x="7880760" y="5167440"/>
            <a:ext cx="3786840" cy="1325160"/>
          </a:xfrm>
          <a:prstGeom prst="rect">
            <a:avLst/>
          </a:prstGeom>
          <a:ln w="0">
            <a:noFill/>
          </a:ln>
        </p:spPr>
      </p:pic>
      <p:sp>
        <p:nvSpPr>
          <p:cNvPr id="127" name="CustomShape 2"/>
          <p:cNvSpPr/>
          <p:nvPr/>
        </p:nvSpPr>
        <p:spPr>
          <a:xfrm>
            <a:off x="1487606" y="2065320"/>
            <a:ext cx="3414514" cy="39688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2800" b="0" strike="noStrike" spc="-1" dirty="0">
                <a:solidFill>
                  <a:srgbClr val="000000"/>
                </a:solidFill>
                <a:latin typeface="Calibri"/>
              </a:rPr>
              <a:t>Доступ до медичних записів</a:t>
            </a:r>
          </a:p>
          <a:p>
            <a:pPr>
              <a:lnSpc>
                <a:spcPct val="100000"/>
              </a:lnSpc>
            </a:pPr>
            <a:endParaRPr lang="uk-UA" sz="28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800" b="0" strike="noStrike" spc="-1" dirty="0">
                <a:solidFill>
                  <a:srgbClr val="000000"/>
                </a:solidFill>
                <a:latin typeface="Calibri"/>
              </a:rPr>
              <a:t>Персоналізована медична допомога</a:t>
            </a:r>
          </a:p>
          <a:p>
            <a:pPr>
              <a:lnSpc>
                <a:spcPct val="100000"/>
              </a:lnSpc>
            </a:pPr>
            <a:endParaRPr lang="uk-UA" sz="28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uk-UA" sz="2800" b="0" strike="noStrike" spc="-1" dirty="0">
                <a:solidFill>
                  <a:srgbClr val="000000"/>
                </a:solidFill>
                <a:latin typeface="Calibri"/>
              </a:rPr>
              <a:t>ШІ-медичні асистенти</a:t>
            </a:r>
          </a:p>
          <a:p>
            <a:pPr>
              <a:lnSpc>
                <a:spcPct val="100000"/>
              </a:lnSpc>
            </a:pPr>
            <a:endParaRPr lang="en-US" sz="2800" b="0" strike="noStrike" spc="-1" dirty="0">
              <a:latin typeface="Arial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278D241-4126-46DD-8CAF-06B080BD15B6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6917538" y="3951630"/>
            <a:ext cx="4804560" cy="2690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 xmlns:p15="http://schemas.microsoft.com/office/powerpoint/2012/main">
      <p:transition spd="slow">
        <p:wedg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684</TotalTime>
  <Words>847</Words>
  <Application>Microsoft Office PowerPoint</Application>
  <PresentationFormat>Широкоэкранный</PresentationFormat>
  <Paragraphs>158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AvantGardeGothicC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Sashenka</dc:creator>
  <dc:description/>
  <cp:lastModifiedBy>Пользователь</cp:lastModifiedBy>
  <cp:revision>62</cp:revision>
  <dcterms:created xsi:type="dcterms:W3CDTF">2021-05-17T12:46:08Z</dcterms:created>
  <dcterms:modified xsi:type="dcterms:W3CDTF">2021-06-10T20:07:34Z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1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