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8" r:id="rId10"/>
    <p:sldId id="269" r:id="rId11"/>
    <p:sldId id="267" r:id="rId12"/>
    <p:sldId id="270" r:id="rId13"/>
  </p:sldIdLst>
  <p:sldSz cx="18288000" cy="10287000"/>
  <p:notesSz cx="6858000" cy="9144000"/>
  <p:embeddedFontLst>
    <p:embeddedFont>
      <p:font typeface="Shuneet Square Book Bold" charset="-79"/>
      <p:regular r:id="rId15"/>
    </p:embeddedFont>
    <p:embeddedFont>
      <p:font typeface="Cavolini" charset="0"/>
      <p:regular r:id="rId16"/>
      <p:bold r:id="rId17"/>
      <p:italic r:id="rId18"/>
      <p:boldItalic r:id="rId19"/>
    </p:embeddedFont>
    <p:embeddedFont>
      <p:font typeface="DM Sans Bold" charset="0"/>
      <p:regular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DM Sans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4133B328-B59A-45A4-81AC-D5B21E5FF448}">
          <p14:sldIdLst>
            <p14:sldId id="256"/>
            <p14:sldId id="257"/>
            <p14:sldId id="258"/>
            <p14:sldId id="262"/>
            <p14:sldId id="260"/>
            <p14:sldId id="259"/>
            <p14:sldId id="261"/>
            <p14:sldId id="263"/>
            <p14:sldId id="268"/>
            <p14:sldId id="269"/>
          </p14:sldIdLst>
        </p14:section>
        <p14:section name="Розділ без заголовка" id="{05EC4F19-86F6-49E0-BA75-215EC263A57C}">
          <p14:sldIdLst>
            <p14:sldId id="267"/>
            <p14:sldId id="270"/>
          </p14:sldIdLst>
        </p14:section>
        <p14:section name="Розділ без заголовка" id="{C784DC9F-E9FE-4ED8-A1A8-671DB7E120A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466"/>
    <a:srgbClr val="007AFF"/>
    <a:srgbClr val="009900"/>
    <a:srgbClr val="FF9900"/>
    <a:srgbClr val="FF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B25D9-B8C2-49D0-BB7D-812295AFC6AB}" v="1" dt="2021-06-23T14:20:05.483"/>
    <p1510:client id="{E3D95B29-91DA-4FBB-97E5-BED1236778A8}" v="5" dt="2021-06-23T14:12:25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na Ovcharenko" userId="de71ad07be450c2a" providerId="LiveId" clId="{E3D95B29-91DA-4FBB-97E5-BED1236778A8}"/>
    <pc:docChg chg="undo custSel addSld delSld modSld addSection modSection">
      <pc:chgData name="Olena Ovcharenko" userId="de71ad07be450c2a" providerId="LiveId" clId="{E3D95B29-91DA-4FBB-97E5-BED1236778A8}" dt="2021-06-23T14:15:52.349" v="280" actId="1076"/>
      <pc:docMkLst>
        <pc:docMk/>
      </pc:docMkLst>
      <pc:sldChg chg="del">
        <pc:chgData name="Olena Ovcharenko" userId="de71ad07be450c2a" providerId="LiveId" clId="{E3D95B29-91DA-4FBB-97E5-BED1236778A8}" dt="2021-06-23T14:09:04.480" v="14"/>
        <pc:sldMkLst>
          <pc:docMk/>
          <pc:sldMk cId="2468790405" sldId="270"/>
        </pc:sldMkLst>
      </pc:sldChg>
      <pc:sldChg chg="new del">
        <pc:chgData name="Olena Ovcharenko" userId="de71ad07be450c2a" providerId="LiveId" clId="{E3D95B29-91DA-4FBB-97E5-BED1236778A8}" dt="2021-06-23T14:09:23.005" v="16" actId="680"/>
        <pc:sldMkLst>
          <pc:docMk/>
          <pc:sldMk cId="2655401873" sldId="270"/>
        </pc:sldMkLst>
      </pc:sldChg>
      <pc:sldChg chg="delSp modSp del mod">
        <pc:chgData name="Olena Ovcharenko" userId="de71ad07be450c2a" providerId="LiveId" clId="{E3D95B29-91DA-4FBB-97E5-BED1236778A8}" dt="2021-06-23T14:08:59.607" v="13" actId="2696"/>
        <pc:sldMkLst>
          <pc:docMk/>
          <pc:sldMk cId="2748200205" sldId="270"/>
        </pc:sldMkLst>
        <pc:spChg chg="del mod">
          <ac:chgData name="Olena Ovcharenko" userId="de71ad07be450c2a" providerId="LiveId" clId="{E3D95B29-91DA-4FBB-97E5-BED1236778A8}" dt="2021-06-23T14:08:57.796" v="12"/>
          <ac:spMkLst>
            <pc:docMk/>
            <pc:sldMk cId="2748200205" sldId="270"/>
            <ac:spMk id="2" creationId="{00000000-0000-0000-0000-000000000000}"/>
          </ac:spMkLst>
        </pc:spChg>
        <pc:spChg chg="mod">
          <ac:chgData name="Olena Ovcharenko" userId="de71ad07be450c2a" providerId="LiveId" clId="{E3D95B29-91DA-4FBB-97E5-BED1236778A8}" dt="2021-06-23T14:08:50.377" v="2" actId="6549"/>
          <ac:spMkLst>
            <pc:docMk/>
            <pc:sldMk cId="2748200205" sldId="270"/>
            <ac:spMk id="5" creationId="{00000000-0000-0000-0000-000000000000}"/>
          </ac:spMkLst>
        </pc:spChg>
        <pc:spChg chg="mod">
          <ac:chgData name="Olena Ovcharenko" userId="de71ad07be450c2a" providerId="LiveId" clId="{E3D95B29-91DA-4FBB-97E5-BED1236778A8}" dt="2021-06-23T14:08:56.077" v="10" actId="20577"/>
          <ac:spMkLst>
            <pc:docMk/>
            <pc:sldMk cId="2748200205" sldId="270"/>
            <ac:spMk id="13" creationId="{B9779B13-4E18-4D15-A3CF-40E1875FFADA}"/>
          </ac:spMkLst>
        </pc:spChg>
      </pc:sldChg>
      <pc:sldChg chg="delSp modSp mod">
        <pc:chgData name="Olena Ovcharenko" userId="de71ad07be450c2a" providerId="LiveId" clId="{E3D95B29-91DA-4FBB-97E5-BED1236778A8}" dt="2021-06-23T14:15:52.349" v="280" actId="1076"/>
        <pc:sldMkLst>
          <pc:docMk/>
          <pc:sldMk cId="3909151260" sldId="270"/>
        </pc:sldMkLst>
        <pc:spChg chg="mod">
          <ac:chgData name="Olena Ovcharenko" userId="de71ad07be450c2a" providerId="LiveId" clId="{E3D95B29-91DA-4FBB-97E5-BED1236778A8}" dt="2021-06-23T14:15:48.426" v="279" actId="14100"/>
          <ac:spMkLst>
            <pc:docMk/>
            <pc:sldMk cId="3909151260" sldId="270"/>
            <ac:spMk id="2" creationId="{00000000-0000-0000-0000-000000000000}"/>
          </ac:spMkLst>
        </pc:spChg>
        <pc:spChg chg="del mod topLvl">
          <ac:chgData name="Olena Ovcharenko" userId="de71ad07be450c2a" providerId="LiveId" clId="{E3D95B29-91DA-4FBB-97E5-BED1236778A8}" dt="2021-06-23T14:10:47.679" v="208" actId="21"/>
          <ac:spMkLst>
            <pc:docMk/>
            <pc:sldMk cId="3909151260" sldId="270"/>
            <ac:spMk id="5" creationId="{00000000-0000-0000-0000-000000000000}"/>
          </ac:spMkLst>
        </pc:spChg>
        <pc:spChg chg="mod">
          <ac:chgData name="Olena Ovcharenko" userId="de71ad07be450c2a" providerId="LiveId" clId="{E3D95B29-91DA-4FBB-97E5-BED1236778A8}" dt="2021-06-23T14:15:52.349" v="280" actId="1076"/>
          <ac:spMkLst>
            <pc:docMk/>
            <pc:sldMk cId="3909151260" sldId="270"/>
            <ac:spMk id="13" creationId="{B9779B13-4E18-4D15-A3CF-40E1875FFADA}"/>
          </ac:spMkLst>
        </pc:spChg>
        <pc:grpChg chg="del">
          <ac:chgData name="Olena Ovcharenko" userId="de71ad07be450c2a" providerId="LiveId" clId="{E3D95B29-91DA-4FBB-97E5-BED1236778A8}" dt="2021-06-23T14:10:47.679" v="208" actId="21"/>
          <ac:grpSpMkLst>
            <pc:docMk/>
            <pc:sldMk cId="3909151260" sldId="270"/>
            <ac:grpSpMk id="3" creationId="{00000000-0000-0000-0000-000000000000}"/>
          </ac:grpSpMkLst>
        </pc:grpChg>
        <pc:picChg chg="del mod topLvl">
          <ac:chgData name="Olena Ovcharenko" userId="de71ad07be450c2a" providerId="LiveId" clId="{E3D95B29-91DA-4FBB-97E5-BED1236778A8}" dt="2021-06-23T14:10:49.632" v="209" actId="21"/>
          <ac:picMkLst>
            <pc:docMk/>
            <pc:sldMk cId="3909151260" sldId="270"/>
            <ac:picMk id="4" creationId="{00000000-0000-0000-0000-000000000000}"/>
          </ac:picMkLst>
        </pc:picChg>
      </pc:sldChg>
    </pc:docChg>
  </pc:docChgLst>
  <pc:docChgLst>
    <pc:chgData name="Olena Ovcharenko" userId="de71ad07be450c2a" providerId="LiveId" clId="{7F3B25D9-B8C2-49D0-BB7D-812295AFC6AB}"/>
    <pc:docChg chg="undo custSel modSld">
      <pc:chgData name="Olena Ovcharenko" userId="de71ad07be450c2a" providerId="LiveId" clId="{7F3B25D9-B8C2-49D0-BB7D-812295AFC6AB}" dt="2021-06-23T14:20:28.928" v="208" actId="6549"/>
      <pc:docMkLst>
        <pc:docMk/>
      </pc:docMkLst>
      <pc:sldChg chg="modSp mod">
        <pc:chgData name="Olena Ovcharenko" userId="de71ad07be450c2a" providerId="LiveId" clId="{7F3B25D9-B8C2-49D0-BB7D-812295AFC6AB}" dt="2021-06-23T14:17:04.033" v="86" actId="20577"/>
        <pc:sldMkLst>
          <pc:docMk/>
          <pc:sldMk cId="0" sldId="256"/>
        </pc:sldMkLst>
        <pc:spChg chg="mod">
          <ac:chgData name="Olena Ovcharenko" userId="de71ad07be450c2a" providerId="LiveId" clId="{7F3B25D9-B8C2-49D0-BB7D-812295AFC6AB}" dt="2021-06-23T14:16:53.301" v="7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Olena Ovcharenko" userId="de71ad07be450c2a" providerId="LiveId" clId="{7F3B25D9-B8C2-49D0-BB7D-812295AFC6AB}" dt="2021-06-23T14:17:04.033" v="86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Olena Ovcharenko" userId="de71ad07be450c2a" providerId="LiveId" clId="{7F3B25D9-B8C2-49D0-BB7D-812295AFC6AB}" dt="2021-06-23T14:17:38.289" v="120" actId="20577"/>
        <pc:sldMkLst>
          <pc:docMk/>
          <pc:sldMk cId="0" sldId="258"/>
        </pc:sldMkLst>
        <pc:spChg chg="mod">
          <ac:chgData name="Olena Ovcharenko" userId="de71ad07be450c2a" providerId="LiveId" clId="{7F3B25D9-B8C2-49D0-BB7D-812295AFC6AB}" dt="2021-06-23T14:17:17.109" v="95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Olena Ovcharenko" userId="de71ad07be450c2a" providerId="LiveId" clId="{7F3B25D9-B8C2-49D0-BB7D-812295AFC6AB}" dt="2021-06-23T14:17:38.289" v="120" actId="20577"/>
          <ac:spMkLst>
            <pc:docMk/>
            <pc:sldMk cId="0" sldId="258"/>
            <ac:spMk id="25" creationId="{F437EA0D-BB41-1C4D-9413-0CC7AE85277B}"/>
          </ac:spMkLst>
        </pc:spChg>
      </pc:sldChg>
      <pc:sldChg chg="modSp mod">
        <pc:chgData name="Olena Ovcharenko" userId="de71ad07be450c2a" providerId="LiveId" clId="{7F3B25D9-B8C2-49D0-BB7D-812295AFC6AB}" dt="2021-06-23T14:19:13.018" v="150" actId="20577"/>
        <pc:sldMkLst>
          <pc:docMk/>
          <pc:sldMk cId="0" sldId="261"/>
        </pc:sldMkLst>
        <pc:spChg chg="mod">
          <ac:chgData name="Olena Ovcharenko" userId="de71ad07be450c2a" providerId="LiveId" clId="{7F3B25D9-B8C2-49D0-BB7D-812295AFC6AB}" dt="2021-06-23T14:19:13.018" v="150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Olena Ovcharenko" userId="de71ad07be450c2a" providerId="LiveId" clId="{7F3B25D9-B8C2-49D0-BB7D-812295AFC6AB}" dt="2021-06-23T14:18:12.947" v="147" actId="1076"/>
        <pc:sldMkLst>
          <pc:docMk/>
          <pc:sldMk cId="0" sldId="262"/>
        </pc:sldMkLst>
        <pc:spChg chg="mod">
          <ac:chgData name="Olena Ovcharenko" userId="de71ad07be450c2a" providerId="LiveId" clId="{7F3B25D9-B8C2-49D0-BB7D-812295AFC6AB}" dt="2021-06-23T14:18:10.165" v="146" actId="255"/>
          <ac:spMkLst>
            <pc:docMk/>
            <pc:sldMk cId="0" sldId="262"/>
            <ac:spMk id="2" creationId="{00000000-0000-0000-0000-000000000000}"/>
          </ac:spMkLst>
        </pc:spChg>
        <pc:picChg chg="mod">
          <ac:chgData name="Olena Ovcharenko" userId="de71ad07be450c2a" providerId="LiveId" clId="{7F3B25D9-B8C2-49D0-BB7D-812295AFC6AB}" dt="2021-06-23T14:18:12.947" v="147" actId="1076"/>
          <ac:picMkLst>
            <pc:docMk/>
            <pc:sldMk cId="0" sldId="262"/>
            <ac:picMk id="21" creationId="{4B54457F-776C-B34A-98BD-790E149BD436}"/>
          </ac:picMkLst>
        </pc:picChg>
      </pc:sldChg>
      <pc:sldChg chg="modSp mod">
        <pc:chgData name="Olena Ovcharenko" userId="de71ad07be450c2a" providerId="LiveId" clId="{7F3B25D9-B8C2-49D0-BB7D-812295AFC6AB}" dt="2021-06-23T14:19:32.943" v="175" actId="255"/>
        <pc:sldMkLst>
          <pc:docMk/>
          <pc:sldMk cId="0" sldId="263"/>
        </pc:sldMkLst>
        <pc:spChg chg="mod">
          <ac:chgData name="Olena Ovcharenko" userId="de71ad07be450c2a" providerId="LiveId" clId="{7F3B25D9-B8C2-49D0-BB7D-812295AFC6AB}" dt="2021-06-23T14:19:32.943" v="175" actId="255"/>
          <ac:spMkLst>
            <pc:docMk/>
            <pc:sldMk cId="0" sldId="263"/>
            <ac:spMk id="12" creationId="{00000000-0000-0000-0000-000000000000}"/>
          </ac:spMkLst>
        </pc:spChg>
      </pc:sldChg>
      <pc:sldChg chg="modSp mod">
        <pc:chgData name="Olena Ovcharenko" userId="de71ad07be450c2a" providerId="LiveId" clId="{7F3B25D9-B8C2-49D0-BB7D-812295AFC6AB}" dt="2021-06-23T14:19:39.502" v="176" actId="6549"/>
        <pc:sldMkLst>
          <pc:docMk/>
          <pc:sldMk cId="0" sldId="268"/>
        </pc:sldMkLst>
        <pc:spChg chg="mod">
          <ac:chgData name="Olena Ovcharenko" userId="de71ad07be450c2a" providerId="LiveId" clId="{7F3B25D9-B8C2-49D0-BB7D-812295AFC6AB}" dt="2021-06-23T14:19:39.502" v="176" actId="6549"/>
          <ac:spMkLst>
            <pc:docMk/>
            <pc:sldMk cId="0" sldId="268"/>
            <ac:spMk id="7" creationId="{00000000-0000-0000-0000-000000000000}"/>
          </ac:spMkLst>
        </pc:spChg>
      </pc:sldChg>
      <pc:sldChg chg="modSp mod">
        <pc:chgData name="Olena Ovcharenko" userId="de71ad07be450c2a" providerId="LiveId" clId="{7F3B25D9-B8C2-49D0-BB7D-812295AFC6AB}" dt="2021-06-23T14:20:28.928" v="208" actId="6549"/>
        <pc:sldMkLst>
          <pc:docMk/>
          <pc:sldMk cId="3909151260" sldId="270"/>
        </pc:sldMkLst>
        <pc:spChg chg="mod">
          <ac:chgData name="Olena Ovcharenko" userId="de71ad07be450c2a" providerId="LiveId" clId="{7F3B25D9-B8C2-49D0-BB7D-812295AFC6AB}" dt="2021-06-23T14:20:28.928" v="208" actId="6549"/>
          <ac:spMkLst>
            <pc:docMk/>
            <pc:sldMk cId="3909151260" sldId="270"/>
            <ac:spMk id="2" creationId="{00000000-0000-0000-0000-000000000000}"/>
          </ac:spMkLst>
        </pc:spChg>
      </pc:sldChg>
    </pc:docChg>
  </pc:docChgLst>
  <pc:docChgLst>
    <pc:chgData name="Olena Ovcharenko" userId="de71ad07be450c2a" providerId="LiveId" clId="{28FD8530-718C-4C6F-8AF2-68605621AC87}"/>
    <pc:docChg chg="custSel modSld">
      <pc:chgData name="Olena Ovcharenko" userId="de71ad07be450c2a" providerId="LiveId" clId="{28FD8530-718C-4C6F-8AF2-68605621AC87}" dt="2021-06-24T06:43:34.818" v="44" actId="20577"/>
      <pc:docMkLst>
        <pc:docMk/>
      </pc:docMkLst>
      <pc:sldChg chg="modSp mod">
        <pc:chgData name="Olena Ovcharenko" userId="de71ad07be450c2a" providerId="LiveId" clId="{28FD8530-718C-4C6F-8AF2-68605621AC87}" dt="2021-06-24T06:43:34.818" v="44" actId="20577"/>
        <pc:sldMkLst>
          <pc:docMk/>
          <pc:sldMk cId="0" sldId="256"/>
        </pc:sldMkLst>
        <pc:spChg chg="mod">
          <ac:chgData name="Olena Ovcharenko" userId="de71ad07be450c2a" providerId="LiveId" clId="{28FD8530-718C-4C6F-8AF2-68605621AC87}" dt="2021-06-24T06:43:26.866" v="2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Olena Ovcharenko" userId="de71ad07be450c2a" providerId="LiveId" clId="{28FD8530-718C-4C6F-8AF2-68605621AC87}" dt="2021-06-24T06:43:34.818" v="44" actId="20577"/>
          <ac:spMkLst>
            <pc:docMk/>
            <pc:sldMk cId="0" sldId="256"/>
            <ac:spMk id="5" creationId="{00000000-0000-0000-0000-000000000000}"/>
          </ac:spMkLst>
        </pc:spChg>
      </pc:sldChg>
      <pc:sldChg chg="delSp mod">
        <pc:chgData name="Olena Ovcharenko" userId="de71ad07be450c2a" providerId="LiveId" clId="{28FD8530-718C-4C6F-8AF2-68605621AC87}" dt="2021-06-24T06:42:46.563" v="0" actId="21"/>
        <pc:sldMkLst>
          <pc:docMk/>
          <pc:sldMk cId="0" sldId="257"/>
        </pc:sldMkLst>
        <pc:picChg chg="del">
          <ac:chgData name="Olena Ovcharenko" userId="de71ad07be450c2a" providerId="LiveId" clId="{28FD8530-718C-4C6F-8AF2-68605621AC87}" dt="2021-06-24T06:42:46.563" v="0" actId="21"/>
          <ac:picMkLst>
            <pc:docMk/>
            <pc:sldMk cId="0" sldId="257"/>
            <ac:picMk id="38" creationId="{7AB5AE7E-16DE-42F8-BED9-C1CDEAEF98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5357-C348-415A-B20E-34FA9B18191C}" type="datetimeFigureOut">
              <a:rPr lang="uk-UA" smtClean="0"/>
              <a:t>25.06.2021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74910-088C-400C-A595-943B8E793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13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4910-088C-400C-A595-943B8E7932F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91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4910-088C-400C-A595-943B8E7932F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50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74910-088C-400C-A595-943B8E7932F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59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7.svg"/><Relationship Id="rId5" Type="http://schemas.openxmlformats.org/officeDocument/2006/relationships/image" Target="../media/image37.sv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.m.ovcharenko@nlu.edu.u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C9A6AB1-5FDF-4C47-A984-6B8834BDF4F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E2EBEDA-4578-9A4B-AF54-35937E009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128">
            <a:off x="2816087" y="5019399"/>
            <a:ext cx="4383405" cy="449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2"/>
          <p:cNvSpPr txBox="1"/>
          <p:nvPr/>
        </p:nvSpPr>
        <p:spPr>
          <a:xfrm>
            <a:off x="891992" y="1185461"/>
            <a:ext cx="14210552" cy="2510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99"/>
              </a:lnSpc>
            </a:pPr>
            <a:r>
              <a:rPr lang="uk-UA" sz="69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Освітній профіль </a:t>
            </a:r>
            <a:endParaRPr lang="en-US" sz="6900" b="1" i="0" u="none" strike="noStrike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ts val="10099"/>
              </a:lnSpc>
            </a:pPr>
            <a:r>
              <a:rPr lang="uk-UA" sz="69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uk-UA" sz="6900" b="1" i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майнор</a:t>
            </a:r>
            <a:r>
              <a:rPr lang="uk-UA" sz="69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) «</a:t>
            </a:r>
            <a:r>
              <a:rPr lang="uk-UA" sz="69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Адво</a:t>
            </a:r>
            <a:r>
              <a:rPr lang="uk-UA" sz="69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катура»</a:t>
            </a:r>
            <a:endParaRPr lang="uk-UA" sz="6900" spc="-143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7047524" y="4878422"/>
            <a:ext cx="5449276" cy="31407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84762" y="5295213"/>
            <a:ext cx="4731365" cy="147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uk-UA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Шл</a:t>
            </a:r>
            <a:r>
              <a:rPr lang="uk-UA" sz="28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ях до адвокатської професії без перепон з </a:t>
            </a:r>
            <a:r>
              <a:rPr lang="uk-UA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ОП</a:t>
            </a:r>
            <a:r>
              <a:rPr lang="uk-UA" sz="28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«Адвокатура»!</a:t>
            </a:r>
            <a:endParaRPr lang="uk-UA" sz="2800" b="1" spc="-28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58400" y="311043"/>
            <a:ext cx="7806728" cy="127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uk-UA" sz="22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Кафедра адвокатури </a:t>
            </a:r>
            <a:r>
              <a:rPr lang="uk-UA" sz="2200" b="1" i="0" u="none" strike="noStrike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факультете адвокатури</a:t>
            </a:r>
            <a:r>
              <a:rPr lang="en-US" sz="2200" b="1" i="0" u="none" strike="noStrike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22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Національного юридичного університету імені Ярослава Мудрого</a:t>
            </a:r>
            <a:endParaRPr lang="uk-UA" sz="2200" u="none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54431" y="1974575"/>
            <a:ext cx="3096225" cy="7883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ADD74D7-D160-4152-8BA9-91289E39A44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2"/>
          <p:cNvGrpSpPr/>
          <p:nvPr/>
        </p:nvGrpSpPr>
        <p:grpSpPr>
          <a:xfrm>
            <a:off x="900260" y="838354"/>
            <a:ext cx="9060010" cy="8861966"/>
            <a:chOff x="-108991" y="-3220821"/>
            <a:chExt cx="7688097" cy="11815956"/>
          </a:xfrm>
        </p:grpSpPr>
        <p:sp>
          <p:nvSpPr>
            <p:cNvPr id="3" name="TextBox 3"/>
            <p:cNvSpPr txBox="1"/>
            <p:nvPr/>
          </p:nvSpPr>
          <p:spPr>
            <a:xfrm>
              <a:off x="-108991" y="-3220821"/>
              <a:ext cx="7458439" cy="2564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000"/>
                </a:lnSpc>
              </a:pPr>
              <a:r>
                <a:rPr lang="uk-UA" sz="4500" b="1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Переваги Національного</a:t>
              </a:r>
              <a:br>
                <a:rPr lang="uk-UA" sz="4500" b="1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</a:br>
              <a:r>
                <a:rPr lang="uk-UA" sz="4500" b="1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юридичного університету</a:t>
              </a:r>
              <a:br>
                <a:rPr lang="uk-UA" sz="4500" b="1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</a:br>
              <a:r>
                <a:rPr lang="uk-UA" sz="4500" b="1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імені Ярослава Мудрого:</a:t>
              </a:r>
              <a:endParaRPr lang="uk-UA" sz="4500" u="none" spc="-54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62205" y="182574"/>
              <a:ext cx="7641311" cy="84125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uk-UA" sz="2400" b="0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Найбільший ліцензований обсяг з підготовки фахівців у галузі права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uk-UA" sz="2400" b="0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Сучасні освітні ресурси, доступ до бібліотеки в режимі он-лайн, автоматизована система управління освітнім процесом, wi-fi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uk-UA" sz="2400" b="0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Ефективна система працевлаштування випускників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uk-UA" sz="2400" b="0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16 комфортабельних студентських гуртожитків з тренажерними залами, пральнями, кафе тощо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uk-UA" sz="2400" b="0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Палац студентів, де працюють десятки творчих колективів</a:t>
              </a:r>
            </a:p>
            <a:p>
              <a:pPr marL="342900" indent="-342900" algn="just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uk-UA" sz="2400" b="0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Унікальна спортивна база: 50 спортивних майданчиків, 2 басейни, спортивні клуби та секції</a:t>
              </a:r>
              <a:endParaRPr lang="uk-UA" sz="2400" dirty="0">
                <a:solidFill>
                  <a:schemeClr val="bg1"/>
                </a:solidFill>
                <a:latin typeface="DM San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91066" y="2110835"/>
            <a:ext cx="1543902" cy="30326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13239" y="6022087"/>
            <a:ext cx="1863711" cy="30326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39088" y="2144219"/>
            <a:ext cx="1389512" cy="3032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160545" y="6027326"/>
            <a:ext cx="1202038" cy="30326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274956" y="6027327"/>
            <a:ext cx="1135871" cy="30326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064390" y="2172858"/>
            <a:ext cx="1191010" cy="3032665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3326257" y="536487"/>
            <a:ext cx="873519" cy="889175"/>
            <a:chOff x="0" y="0"/>
            <a:chExt cx="1164692" cy="118556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164692" cy="1185566"/>
              <a:chOff x="0" y="0"/>
              <a:chExt cx="3472180" cy="35344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5240" y="248920"/>
                <a:ext cx="3444240" cy="3263900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6390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15540"/>
                      <a:pt x="21590" y="2607310"/>
                    </a:cubicBezTo>
                    <a:cubicBezTo>
                      <a:pt x="6350" y="2852420"/>
                      <a:pt x="0" y="3225800"/>
                      <a:pt x="0" y="3225800"/>
                    </a:cubicBezTo>
                    <a:cubicBezTo>
                      <a:pt x="204470" y="3256280"/>
                      <a:pt x="450850" y="3263900"/>
                      <a:pt x="657860" y="3261360"/>
                    </a:cubicBezTo>
                    <a:cubicBezTo>
                      <a:pt x="891540" y="3261360"/>
                      <a:pt x="2616200" y="3261360"/>
                      <a:pt x="2616200" y="3261360"/>
                    </a:cubicBezTo>
                    <a:lnTo>
                      <a:pt x="3402330" y="3247390"/>
                    </a:lnTo>
                    <a:cubicBezTo>
                      <a:pt x="3402330" y="3247390"/>
                      <a:pt x="3441700" y="2545080"/>
                      <a:pt x="3441700" y="2419350"/>
                    </a:cubicBezTo>
                    <a:cubicBezTo>
                      <a:pt x="3441700" y="2245360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FFF6BB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68773" y="487737"/>
              <a:ext cx="827147" cy="1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"/>
                </a:lnSpc>
              </a:pPr>
              <a:endParaRPr lang="en-US" sz="1120" dirty="0">
                <a:solidFill>
                  <a:srgbClr val="000000"/>
                </a:solidFill>
                <a:latin typeface="Shuneet Square Book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838765" y="578216"/>
            <a:ext cx="889175" cy="881717"/>
            <a:chOff x="0" y="0"/>
            <a:chExt cx="1185566" cy="1175623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185566" cy="1175623"/>
              <a:chOff x="0" y="0"/>
              <a:chExt cx="3180080" cy="315341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79211" y="488347"/>
              <a:ext cx="827148" cy="1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"/>
                </a:lnSpc>
              </a:pPr>
              <a:endParaRPr lang="en-US" sz="1120" dirty="0">
                <a:solidFill>
                  <a:srgbClr val="000000"/>
                </a:solidFill>
                <a:latin typeface="Shuneet Square Book Bold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6330010" y="472551"/>
            <a:ext cx="873519" cy="889175"/>
            <a:chOff x="0" y="0"/>
            <a:chExt cx="1164692" cy="1185566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164692" cy="1185566"/>
              <a:chOff x="0" y="0"/>
              <a:chExt cx="3472180" cy="353441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5240" y="248920"/>
                <a:ext cx="3444240" cy="3263900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6390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15540"/>
                      <a:pt x="21590" y="2607310"/>
                    </a:cubicBezTo>
                    <a:cubicBezTo>
                      <a:pt x="6350" y="2852420"/>
                      <a:pt x="0" y="3225800"/>
                      <a:pt x="0" y="3225800"/>
                    </a:cubicBezTo>
                    <a:cubicBezTo>
                      <a:pt x="204470" y="3256280"/>
                      <a:pt x="450850" y="3263900"/>
                      <a:pt x="657860" y="3261360"/>
                    </a:cubicBezTo>
                    <a:cubicBezTo>
                      <a:pt x="891540" y="3261360"/>
                      <a:pt x="2616200" y="3261360"/>
                      <a:pt x="2616200" y="3261360"/>
                    </a:cubicBezTo>
                    <a:lnTo>
                      <a:pt x="3402330" y="3247390"/>
                    </a:lnTo>
                    <a:cubicBezTo>
                      <a:pt x="3402330" y="3247390"/>
                      <a:pt x="3441700" y="2545080"/>
                      <a:pt x="3441700" y="2419350"/>
                    </a:cubicBezTo>
                    <a:cubicBezTo>
                      <a:pt x="3441700" y="2245360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D2D5FF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541FC4"/>
              </a:solid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168773" y="487737"/>
              <a:ext cx="827147" cy="1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"/>
                </a:lnSpc>
              </a:pPr>
              <a:endParaRPr lang="en-US" sz="1120" dirty="0">
                <a:solidFill>
                  <a:srgbClr val="000000"/>
                </a:solidFill>
                <a:latin typeface="Shuneet Square Book 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779B13-4E18-4D15-A3CF-40E1875FFAD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xmlns="" id="{67B10DF8-C63F-AD43-AACF-3395ECC0247B}"/>
              </a:ext>
            </a:extLst>
          </p:cNvPr>
          <p:cNvGrpSpPr/>
          <p:nvPr/>
        </p:nvGrpSpPr>
        <p:grpSpPr>
          <a:xfrm rot="21283324">
            <a:off x="720192" y="230745"/>
            <a:ext cx="2648218" cy="2526554"/>
            <a:chOff x="5112" y="3408"/>
            <a:chExt cx="1155320" cy="1174916"/>
          </a:xfrm>
        </p:grpSpPr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xmlns="" id="{1D393C05-5E47-064E-8F3B-7DC54E610F91}"/>
                </a:ext>
              </a:extLst>
            </p:cNvPr>
            <p:cNvGrpSpPr/>
            <p:nvPr/>
          </p:nvGrpSpPr>
          <p:grpSpPr>
            <a:xfrm>
              <a:off x="5112" y="3408"/>
              <a:ext cx="1155320" cy="1174916"/>
              <a:chOff x="15240" y="10160"/>
              <a:chExt cx="3444240" cy="3502660"/>
            </a:xfrm>
          </p:grpSpPr>
          <p:sp>
            <p:nvSpPr>
              <p:cNvPr id="10" name="Freeform 26">
                <a:extLst>
                  <a:ext uri="{FF2B5EF4-FFF2-40B4-BE49-F238E27FC236}">
                    <a16:creationId xmlns:a16="http://schemas.microsoft.com/office/drawing/2014/main" xmlns="" id="{991235AA-3D33-1D43-918B-C80D2CCB7D51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63900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6390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15540"/>
                      <a:pt x="21590" y="2607310"/>
                    </a:cubicBezTo>
                    <a:cubicBezTo>
                      <a:pt x="6350" y="2852420"/>
                      <a:pt x="0" y="3225800"/>
                      <a:pt x="0" y="3225800"/>
                    </a:cubicBezTo>
                    <a:cubicBezTo>
                      <a:pt x="204470" y="3256280"/>
                      <a:pt x="450850" y="3263900"/>
                      <a:pt x="657860" y="3261360"/>
                    </a:cubicBezTo>
                    <a:cubicBezTo>
                      <a:pt x="891540" y="3261360"/>
                      <a:pt x="2616200" y="3261360"/>
                      <a:pt x="2616200" y="3261360"/>
                    </a:cubicBezTo>
                    <a:lnTo>
                      <a:pt x="3402330" y="3247390"/>
                    </a:lnTo>
                    <a:cubicBezTo>
                      <a:pt x="3402330" y="3247390"/>
                      <a:pt x="3441700" y="2545080"/>
                      <a:pt x="3441700" y="2419350"/>
                    </a:cubicBezTo>
                    <a:cubicBezTo>
                      <a:pt x="3441700" y="2245360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FFF6BB"/>
              </a:solidFill>
            </p:spPr>
          </p:sp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xmlns="" id="{74AA8CC4-5EC7-2143-9E5B-F775F60DEE6B}"/>
                  </a:ext>
                </a:extLst>
              </p:cNvPr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xmlns="" id="{52852D0B-DEA2-4548-8648-A36BB41ED7E9}"/>
                </a:ext>
              </a:extLst>
            </p:cNvPr>
            <p:cNvSpPr txBox="1"/>
            <p:nvPr/>
          </p:nvSpPr>
          <p:spPr>
            <a:xfrm>
              <a:off x="168773" y="487737"/>
              <a:ext cx="827147" cy="1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"/>
                </a:lnSpc>
              </a:pPr>
              <a:endParaRPr lang="en-US" sz="1120" dirty="0">
                <a:solidFill>
                  <a:srgbClr val="000000"/>
                </a:solidFill>
                <a:latin typeface="Shuneet Square Book Bold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282075" y="3354519"/>
            <a:ext cx="9928164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en-US" sz="5500" u="none" spc="-55" dirty="0">
                <a:solidFill>
                  <a:schemeClr val="bg1"/>
                </a:solidFill>
                <a:latin typeface="DM Sans Bold"/>
              </a:rPr>
              <a:t>The mind is just like a muscle — the more you exercise it,</a:t>
            </a:r>
          </a:p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en-US" sz="5500" u="none" spc="-55" dirty="0">
                <a:solidFill>
                  <a:schemeClr val="bg1"/>
                </a:solidFill>
                <a:latin typeface="DM Sans Bold"/>
              </a:rPr>
              <a:t>the stronger it gets and the more it can expand.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163509" y="6163755"/>
            <a:ext cx="5556317" cy="3142170"/>
            <a:chOff x="0" y="0"/>
            <a:chExt cx="6100142" cy="21960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00142" cy="219605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608519" y="0"/>
              <a:ext cx="4883102" cy="1382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r>
                <a:rPr lang="en-US" sz="2700" dirty="0">
                  <a:solidFill>
                    <a:srgbClr val="FFFFFF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Thank you for participating. Have a great day ahead.</a:t>
              </a:r>
              <a:endParaRPr lang="en-US" sz="2700" u="none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326257" y="981075"/>
            <a:ext cx="3933043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endParaRPr lang="en-US" sz="2400" u="none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779B13-4E18-4D15-A3CF-40E1875FFADA}"/>
              </a:ext>
            </a:extLst>
          </p:cNvPr>
          <p:cNvSpPr/>
          <p:nvPr/>
        </p:nvSpPr>
        <p:spPr>
          <a:xfrm>
            <a:off x="-33867" y="-21167"/>
            <a:ext cx="18321867" cy="10498063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xmlns="" id="{67B10DF8-C63F-AD43-AACF-3395ECC0247B}"/>
              </a:ext>
            </a:extLst>
          </p:cNvPr>
          <p:cNvGrpSpPr/>
          <p:nvPr/>
        </p:nvGrpSpPr>
        <p:grpSpPr>
          <a:xfrm rot="21283324">
            <a:off x="720192" y="230745"/>
            <a:ext cx="2648218" cy="2526554"/>
            <a:chOff x="5112" y="3408"/>
            <a:chExt cx="1155320" cy="1174916"/>
          </a:xfrm>
        </p:grpSpPr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xmlns="" id="{1D393C05-5E47-064E-8F3B-7DC54E610F91}"/>
                </a:ext>
              </a:extLst>
            </p:cNvPr>
            <p:cNvGrpSpPr/>
            <p:nvPr/>
          </p:nvGrpSpPr>
          <p:grpSpPr>
            <a:xfrm>
              <a:off x="5112" y="3408"/>
              <a:ext cx="1155320" cy="1174916"/>
              <a:chOff x="15240" y="10160"/>
              <a:chExt cx="3444240" cy="3502660"/>
            </a:xfrm>
          </p:grpSpPr>
          <p:sp>
            <p:nvSpPr>
              <p:cNvPr id="10" name="Freeform 26">
                <a:extLst>
                  <a:ext uri="{FF2B5EF4-FFF2-40B4-BE49-F238E27FC236}">
                    <a16:creationId xmlns:a16="http://schemas.microsoft.com/office/drawing/2014/main" xmlns="" id="{991235AA-3D33-1D43-918B-C80D2CCB7D51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63900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6390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15540"/>
                      <a:pt x="21590" y="2607310"/>
                    </a:cubicBezTo>
                    <a:cubicBezTo>
                      <a:pt x="6350" y="2852420"/>
                      <a:pt x="0" y="3225800"/>
                      <a:pt x="0" y="3225800"/>
                    </a:cubicBezTo>
                    <a:cubicBezTo>
                      <a:pt x="204470" y="3256280"/>
                      <a:pt x="450850" y="3263900"/>
                      <a:pt x="657860" y="3261360"/>
                    </a:cubicBezTo>
                    <a:cubicBezTo>
                      <a:pt x="891540" y="3261360"/>
                      <a:pt x="2616200" y="3261360"/>
                      <a:pt x="2616200" y="3261360"/>
                    </a:cubicBezTo>
                    <a:lnTo>
                      <a:pt x="3402330" y="3247390"/>
                    </a:lnTo>
                    <a:cubicBezTo>
                      <a:pt x="3402330" y="3247390"/>
                      <a:pt x="3441700" y="2545080"/>
                      <a:pt x="3441700" y="2419350"/>
                    </a:cubicBezTo>
                    <a:cubicBezTo>
                      <a:pt x="3441700" y="2245360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FFF6BB"/>
              </a:solidFill>
            </p:spPr>
          </p:sp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xmlns="" id="{74AA8CC4-5EC7-2143-9E5B-F775F60DEE6B}"/>
                  </a:ext>
                </a:extLst>
              </p:cNvPr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xmlns="" id="{52852D0B-DEA2-4548-8648-A36BB41ED7E9}"/>
                </a:ext>
              </a:extLst>
            </p:cNvPr>
            <p:cNvSpPr txBox="1"/>
            <p:nvPr/>
          </p:nvSpPr>
          <p:spPr>
            <a:xfrm>
              <a:off x="168773" y="487737"/>
              <a:ext cx="827147" cy="1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"/>
                </a:lnSpc>
              </a:pPr>
              <a:endParaRPr lang="en-US" sz="1120" dirty="0">
                <a:solidFill>
                  <a:srgbClr val="000000"/>
                </a:solidFill>
                <a:latin typeface="Shuneet Square Book Bold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810000" y="2781299"/>
            <a:ext cx="13944599" cy="6525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uk-UA" sz="5500" u="none" spc="-55" dirty="0">
                <a:solidFill>
                  <a:schemeClr val="bg1"/>
                </a:solidFill>
                <a:latin typeface="DM Sans Bold"/>
              </a:rPr>
              <a:t>Для отримання більш детальної інформації звертайтеся за телефоном: </a:t>
            </a:r>
          </a:p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uk-UA" sz="5500" spc="-55" dirty="0">
                <a:solidFill>
                  <a:schemeClr val="bg1"/>
                </a:solidFill>
                <a:latin typeface="DM Sans Bold"/>
              </a:rPr>
              <a:t>8-057- 704-89-71 (кафедра адвокатури) </a:t>
            </a:r>
          </a:p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uk-UA" sz="5500" u="none" spc="-55" dirty="0">
                <a:solidFill>
                  <a:schemeClr val="bg1"/>
                </a:solidFill>
                <a:latin typeface="DM Sans Bold"/>
              </a:rPr>
              <a:t>+38(050)-2137155 (Овчаренко Олена Миколаївна, гарант ОП «Адвокатура»)</a:t>
            </a:r>
          </a:p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uk-UA" sz="5500" spc="-55" dirty="0">
                <a:solidFill>
                  <a:schemeClr val="bg1"/>
                </a:solidFill>
                <a:latin typeface="DM Sans Bold"/>
              </a:rPr>
              <a:t>Електронна пошта:</a:t>
            </a:r>
            <a:endParaRPr lang="en-US" sz="5500" spc="-55" dirty="0">
              <a:solidFill>
                <a:schemeClr val="bg1"/>
              </a:solidFill>
              <a:latin typeface="DM Sans Bold"/>
            </a:endParaRPr>
          </a:p>
          <a:p>
            <a:pPr marL="0" lvl="0" indent="0" algn="l">
              <a:lnSpc>
                <a:spcPts val="6380"/>
              </a:lnSpc>
              <a:spcBef>
                <a:spcPct val="0"/>
              </a:spcBef>
            </a:pPr>
            <a:r>
              <a:rPr lang="en-AU" sz="4800" spc="-55" dirty="0">
                <a:solidFill>
                  <a:schemeClr val="bg1"/>
                </a:solidFill>
                <a:latin typeface="DM Sans Bold"/>
              </a:rPr>
              <a:t>kafadvocat@nlu.edu.ua, </a:t>
            </a:r>
            <a:r>
              <a:rPr lang="uk-UA" sz="4800" spc="-55" dirty="0">
                <a:solidFill>
                  <a:schemeClr val="bg1"/>
                </a:solidFill>
                <a:latin typeface="DM Sans Bold"/>
              </a:rPr>
              <a:t> </a:t>
            </a:r>
            <a:r>
              <a:rPr lang="en-AU" sz="4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o.m.ovcharenko@nlu.edu</a:t>
            </a:r>
            <a:r>
              <a:rPr lang="en-AU" sz="4800" b="1" i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.ua</a:t>
            </a:r>
            <a:endParaRPr lang="en-US" sz="5500" u="none" spc="-55" dirty="0">
              <a:solidFill>
                <a:schemeClr val="bg1"/>
              </a:solidFill>
              <a:latin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26257" y="981075"/>
            <a:ext cx="3933043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endParaRPr lang="en-US" sz="2400" u="none" dirty="0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90915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CD89010-E566-4487-ACB5-75438D6A2F0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4"/>
          <p:cNvGrpSpPr/>
          <p:nvPr/>
        </p:nvGrpSpPr>
        <p:grpSpPr>
          <a:xfrm>
            <a:off x="8725169" y="1884151"/>
            <a:ext cx="7740000" cy="875703"/>
            <a:chOff x="0" y="0"/>
            <a:chExt cx="8751079" cy="11676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94976" y="158843"/>
              <a:ext cx="6968338" cy="730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uk-UA" sz="3000" b="0" i="0" u="none" strike="noStrike">
                  <a:solidFill>
                    <a:srgbClr val="000000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прозорість</a:t>
              </a:r>
              <a:endParaRPr lang="uk-UA" sz="3000" u="none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25169" y="4146411"/>
            <a:ext cx="7740000" cy="875703"/>
            <a:chOff x="0" y="0"/>
            <a:chExt cx="8751079" cy="116760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82275" y="207676"/>
              <a:ext cx="8068804" cy="718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uk-UA" sz="3000" b="0" i="0" u="none" strike="noStrike" spc="-40">
                  <a:solidFill>
                    <a:srgbClr val="000000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пріоритет інтересів студента</a:t>
              </a:r>
              <a:endParaRPr lang="uk-UA" sz="3000" spc="-4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25169" y="3015281"/>
            <a:ext cx="7740000" cy="875703"/>
            <a:chOff x="0" y="0"/>
            <a:chExt cx="8751079" cy="116760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682276" y="203719"/>
              <a:ext cx="8068803" cy="730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uk-UA" sz="3000" b="0" i="0" u="none" strike="noStrike">
                  <a:solidFill>
                    <a:srgbClr val="000000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компетентність</a:t>
              </a:r>
              <a:endParaRPr lang="uk-UA" sz="3000" u="none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25169" y="5277541"/>
            <a:ext cx="7740000" cy="875703"/>
            <a:chOff x="0" y="0"/>
            <a:chExt cx="8751079" cy="116760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669576" y="196664"/>
              <a:ext cx="7189054" cy="730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uk-UA" sz="3000" b="0" i="0" u="none" strike="noStrike">
                  <a:solidFill>
                    <a:srgbClr val="000000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добросовісність</a:t>
              </a:r>
              <a:endParaRPr lang="uk-UA" sz="3000" u="none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153400" y="1884151"/>
            <a:ext cx="875703" cy="875703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388881" y="2091390"/>
            <a:ext cx="433316" cy="49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153400" y="4146411"/>
            <a:ext cx="875703" cy="875703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8379356" y="4390274"/>
            <a:ext cx="433316" cy="49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153400" y="3015281"/>
            <a:ext cx="875703" cy="875703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8379356" y="3236807"/>
            <a:ext cx="433316" cy="49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8153400" y="5277541"/>
            <a:ext cx="875703" cy="875703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8369831" y="5513145"/>
            <a:ext cx="433316" cy="49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4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975868" y="1852825"/>
            <a:ext cx="4607187" cy="3453116"/>
            <a:chOff x="380017" y="82833"/>
            <a:chExt cx="7892262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380017" y="82833"/>
              <a:ext cx="7686943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1357037" y="631549"/>
              <a:ext cx="6915242" cy="23945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200"/>
                </a:lnSpc>
              </a:pPr>
              <a:r>
                <a:rPr lang="uk-UA" sz="5100" b="1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Цінності програми</a:t>
              </a:r>
              <a:endParaRPr lang="uk-UA" sz="51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47800" y="3498854"/>
            <a:ext cx="2319784" cy="6216646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xmlns="" id="{4869376F-CC5E-4B18-B043-BEBA8D8FF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4144" y="6311133"/>
            <a:ext cx="10561555" cy="35860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3DD028-5CB5-455B-82F9-0CA446DA9743}"/>
              </a:ext>
            </a:extLst>
          </p:cNvPr>
          <p:cNvSpPr txBox="1"/>
          <p:nvPr/>
        </p:nvSpPr>
        <p:spPr>
          <a:xfrm>
            <a:off x="7562922" y="7713715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uk-UA" sz="32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Документ, який отримує студент по завершенню</a:t>
            </a:r>
            <a:r>
              <a:rPr lang="uk-UA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пр</a:t>
            </a:r>
            <a:r>
              <a:rPr lang="uk-UA" sz="32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ограми: </a:t>
            </a:r>
            <a:r>
              <a:rPr lang="uk-UA" sz="32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диплом магістра</a:t>
            </a:r>
            <a:endParaRPr lang="uk-UA" sz="3200" u="none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BDB0650-8185-4BA2-AD4F-835E2992560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508FEF27-AE85-460D-93A6-36458E86BC17}"/>
              </a:ext>
            </a:extLst>
          </p:cNvPr>
          <p:cNvSpPr/>
          <p:nvPr/>
        </p:nvSpPr>
        <p:spPr>
          <a:xfrm>
            <a:off x="11201400" y="5508162"/>
            <a:ext cx="3200401" cy="3134977"/>
          </a:xfrm>
          <a:prstGeom prst="ellipse">
            <a:avLst/>
          </a:prstGeom>
          <a:solidFill>
            <a:srgbClr val="43C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9BB89030-A5F9-47EF-998D-EFE3E689407B}"/>
              </a:ext>
            </a:extLst>
          </p:cNvPr>
          <p:cNvSpPr/>
          <p:nvPr/>
        </p:nvSpPr>
        <p:spPr>
          <a:xfrm>
            <a:off x="13487400" y="419100"/>
            <a:ext cx="3381631" cy="3321968"/>
          </a:xfrm>
          <a:prstGeom prst="ellipse">
            <a:avLst/>
          </a:prstGeom>
          <a:solidFill>
            <a:srgbClr val="43C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6BE7655D-9DCA-4EFD-99C7-11D878835503}"/>
              </a:ext>
            </a:extLst>
          </p:cNvPr>
          <p:cNvSpPr/>
          <p:nvPr/>
        </p:nvSpPr>
        <p:spPr>
          <a:xfrm>
            <a:off x="8610600" y="419100"/>
            <a:ext cx="3381631" cy="3321968"/>
          </a:xfrm>
          <a:prstGeom prst="ellipse">
            <a:avLst/>
          </a:prstGeom>
          <a:solidFill>
            <a:srgbClr val="43C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2"/>
          <p:cNvGrpSpPr/>
          <p:nvPr/>
        </p:nvGrpSpPr>
        <p:grpSpPr>
          <a:xfrm>
            <a:off x="9706145" y="8703137"/>
            <a:ext cx="6372053" cy="1088561"/>
            <a:chOff x="0" y="0"/>
            <a:chExt cx="3473694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3695" cy="660400"/>
            </a:xfrm>
            <a:custGeom>
              <a:avLst/>
              <a:gdLst/>
              <a:ahLst/>
              <a:cxnLst/>
              <a:rect l="l" t="t" r="r" b="b"/>
              <a:pathLst>
                <a:path w="3473695" h="660400">
                  <a:moveTo>
                    <a:pt x="33492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9234" y="0"/>
                  </a:lnTo>
                  <a:cubicBezTo>
                    <a:pt x="3417815" y="0"/>
                    <a:pt x="3473695" y="55880"/>
                    <a:pt x="3473695" y="124460"/>
                  </a:cubicBezTo>
                  <a:lnTo>
                    <a:pt x="3473695" y="535940"/>
                  </a:lnTo>
                  <a:cubicBezTo>
                    <a:pt x="3473695" y="604520"/>
                    <a:pt x="3417815" y="660400"/>
                    <a:pt x="3349234" y="660400"/>
                  </a:cubicBezTo>
                  <a:close/>
                </a:path>
              </a:pathLst>
            </a:custGeom>
            <a:solidFill>
              <a:srgbClr val="97EDAA">
                <a:alpha val="4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04359" y="3893787"/>
            <a:ext cx="4918807" cy="1335464"/>
            <a:chOff x="0" y="0"/>
            <a:chExt cx="347369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73695" cy="660400"/>
            </a:xfrm>
            <a:custGeom>
              <a:avLst/>
              <a:gdLst/>
              <a:ahLst/>
              <a:cxnLst/>
              <a:rect l="l" t="t" r="r" b="b"/>
              <a:pathLst>
                <a:path w="3473695" h="660400">
                  <a:moveTo>
                    <a:pt x="33492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9234" y="0"/>
                  </a:lnTo>
                  <a:cubicBezTo>
                    <a:pt x="3417815" y="0"/>
                    <a:pt x="3473695" y="55880"/>
                    <a:pt x="3473695" y="124460"/>
                  </a:cubicBezTo>
                  <a:lnTo>
                    <a:pt x="3473695" y="535940"/>
                  </a:lnTo>
                  <a:cubicBezTo>
                    <a:pt x="3473695" y="604520"/>
                    <a:pt x="3417815" y="660400"/>
                    <a:pt x="3349234" y="660400"/>
                  </a:cubicBezTo>
                  <a:close/>
                </a:path>
              </a:pathLst>
            </a:custGeom>
            <a:solidFill>
              <a:srgbClr val="97EDAA">
                <a:alpha val="40000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609030" y="495301"/>
            <a:ext cx="3146541" cy="314652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335795" y="5600700"/>
            <a:ext cx="2968746" cy="2968733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99250" y="1257300"/>
            <a:ext cx="5684951" cy="2046582"/>
            <a:chOff x="0" y="0"/>
            <a:chExt cx="7579935" cy="272877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579935" cy="2728777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647376" y="348516"/>
              <a:ext cx="6495166" cy="9119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880"/>
                </a:lnSpc>
              </a:pPr>
              <a:r>
                <a:rPr lang="uk-UA" sz="3300" dirty="0">
                  <a:solidFill>
                    <a:srgbClr val="FFFFFF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Викладачі профілю</a:t>
              </a:r>
              <a:endParaRPr lang="en-US" sz="33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27132" y="2762522"/>
            <a:ext cx="5673868" cy="175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теоретики, які</a:t>
            </a:r>
            <a:r>
              <a:rPr lang="uk-UA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здійснюють</a:t>
            </a:r>
            <a:r>
              <a:rPr lang="uk-UA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власну</a:t>
            </a:r>
            <a:r>
              <a:rPr lang="uk-UA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адвокатську практику</a:t>
            </a:r>
            <a:endParaRPr lang="uk-UA" sz="2800" u="none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xmlns="" id="{A14E1965-6286-6143-871B-6FE512FDC607}"/>
              </a:ext>
            </a:extLst>
          </p:cNvPr>
          <p:cNvGrpSpPr>
            <a:grpSpLocks noChangeAspect="1"/>
          </p:cNvGrpSpPr>
          <p:nvPr/>
        </p:nvGrpSpPr>
        <p:grpSpPr>
          <a:xfrm>
            <a:off x="8734734" y="495300"/>
            <a:ext cx="3146541" cy="3146528"/>
            <a:chOff x="0" y="0"/>
            <a:chExt cx="6350000" cy="6349974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40B80317-5CD4-9D47-995F-2963B17FD9E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04316EC1-00E7-324A-A70F-E92F5F2E4D1F}"/>
              </a:ext>
            </a:extLst>
          </p:cNvPr>
          <p:cNvGrpSpPr/>
          <p:nvPr/>
        </p:nvGrpSpPr>
        <p:grpSpPr>
          <a:xfrm>
            <a:off x="7848600" y="3893787"/>
            <a:ext cx="4918807" cy="1353679"/>
            <a:chOff x="0" y="0"/>
            <a:chExt cx="3473695" cy="6604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E883A2EE-9376-104F-A5CB-5DF4DB5E95B6}"/>
                </a:ext>
              </a:extLst>
            </p:cNvPr>
            <p:cNvSpPr/>
            <p:nvPr/>
          </p:nvSpPr>
          <p:spPr>
            <a:xfrm>
              <a:off x="0" y="0"/>
              <a:ext cx="3473695" cy="660400"/>
            </a:xfrm>
            <a:custGeom>
              <a:avLst/>
              <a:gdLst/>
              <a:ahLst/>
              <a:cxnLst/>
              <a:rect l="l" t="t" r="r" b="b"/>
              <a:pathLst>
                <a:path w="3473695" h="660400">
                  <a:moveTo>
                    <a:pt x="33492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9234" y="0"/>
                  </a:lnTo>
                  <a:cubicBezTo>
                    <a:pt x="3417815" y="0"/>
                    <a:pt x="3473695" y="55880"/>
                    <a:pt x="3473695" y="124460"/>
                  </a:cubicBezTo>
                  <a:lnTo>
                    <a:pt x="3473695" y="535940"/>
                  </a:lnTo>
                  <a:cubicBezTo>
                    <a:pt x="3473695" y="604520"/>
                    <a:pt x="3417815" y="660400"/>
                    <a:pt x="3349234" y="660400"/>
                  </a:cubicBezTo>
                  <a:close/>
                </a:path>
              </a:pathLst>
            </a:custGeom>
            <a:solidFill>
              <a:srgbClr val="97EDAA">
                <a:alpha val="40000"/>
              </a:srgbClr>
            </a:solidFill>
          </p:spPr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BA179E-8034-8540-AD2D-FE263E8418FA}"/>
              </a:ext>
            </a:extLst>
          </p:cNvPr>
          <p:cNvSpPr txBox="1"/>
          <p:nvPr/>
        </p:nvSpPr>
        <p:spPr>
          <a:xfrm>
            <a:off x="7943219" y="4078283"/>
            <a:ext cx="5261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Декан факультету адвокатури:</a:t>
            </a:r>
            <a:r>
              <a:rPr lang="uk-UA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</a:p>
          <a:p>
            <a:r>
              <a:rPr lang="uk-UA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кандидат юридичних наук, доцент </a:t>
            </a:r>
          </a:p>
          <a:p>
            <a:r>
              <a:rPr lang="uk-UA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Соляннік Костянтин Євгенович</a:t>
            </a:r>
            <a:endParaRPr lang="uk-UA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37EA0D-BB41-1C4D-9413-0CC7AE85277B}"/>
              </a:ext>
            </a:extLst>
          </p:cNvPr>
          <p:cNvSpPr txBox="1"/>
          <p:nvPr/>
        </p:nvSpPr>
        <p:spPr>
          <a:xfrm>
            <a:off x="13080545" y="3987139"/>
            <a:ext cx="4918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Гарант освітнього профілю:</a:t>
            </a:r>
            <a:r>
              <a:rPr lang="uk-UA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доктор юридичних наук, доцент, адвокат Овчаренко Олена Миколаївна</a:t>
            </a:r>
            <a:endParaRPr lang="uk-UA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B21551-A048-DE46-BB8D-2180639E977A}"/>
              </a:ext>
            </a:extLst>
          </p:cNvPr>
          <p:cNvSpPr txBox="1"/>
          <p:nvPr/>
        </p:nvSpPr>
        <p:spPr>
          <a:xfrm>
            <a:off x="9878906" y="8785752"/>
            <a:ext cx="6199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Стейкхолдер програми: </a:t>
            </a:r>
            <a:r>
              <a:rPr lang="uk-UA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адвокат, Голова Ради адвокатів Харківської області Гайворонська Вікторія Валентинівна</a:t>
            </a:r>
            <a:endParaRPr lang="uk-UA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131907F1-B34D-4AAD-992B-10496707D9C3}"/>
              </a:ext>
            </a:extLst>
          </p:cNvPr>
          <p:cNvGrpSpPr/>
          <p:nvPr/>
        </p:nvGrpSpPr>
        <p:grpSpPr>
          <a:xfrm>
            <a:off x="1789812" y="8549549"/>
            <a:ext cx="4918807" cy="1353679"/>
            <a:chOff x="0" y="0"/>
            <a:chExt cx="3473695" cy="66040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45E479F1-B000-472A-932F-60F333055A77}"/>
                </a:ext>
              </a:extLst>
            </p:cNvPr>
            <p:cNvSpPr/>
            <p:nvPr/>
          </p:nvSpPr>
          <p:spPr>
            <a:xfrm>
              <a:off x="0" y="0"/>
              <a:ext cx="3473695" cy="660400"/>
            </a:xfrm>
            <a:custGeom>
              <a:avLst/>
              <a:gdLst/>
              <a:ahLst/>
              <a:cxnLst/>
              <a:rect l="l" t="t" r="r" b="b"/>
              <a:pathLst>
                <a:path w="3473695" h="660400">
                  <a:moveTo>
                    <a:pt x="33492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9234" y="0"/>
                  </a:lnTo>
                  <a:cubicBezTo>
                    <a:pt x="3417815" y="0"/>
                    <a:pt x="3473695" y="55880"/>
                    <a:pt x="3473695" y="124460"/>
                  </a:cubicBezTo>
                  <a:lnTo>
                    <a:pt x="3473695" y="535940"/>
                  </a:lnTo>
                  <a:cubicBezTo>
                    <a:pt x="3473695" y="604520"/>
                    <a:pt x="3417815" y="660400"/>
                    <a:pt x="3349234" y="660400"/>
                  </a:cubicBezTo>
                  <a:close/>
                </a:path>
              </a:pathLst>
            </a:custGeom>
            <a:solidFill>
              <a:srgbClr val="97EDAA">
                <a:alpha val="40000"/>
              </a:srgbClr>
            </a:solidFill>
          </p:spPr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F1E9621-813B-43CF-AA81-7F6E642671AD}"/>
              </a:ext>
            </a:extLst>
          </p:cNvPr>
          <p:cNvSpPr txBox="1"/>
          <p:nvPr/>
        </p:nvSpPr>
        <p:spPr>
          <a:xfrm>
            <a:off x="1858224" y="8762897"/>
            <a:ext cx="4918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 u="none" strike="noStrike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defRPr>
            </a:lvl1pPr>
          </a:lstStyle>
          <a:p>
            <a:r>
              <a:rPr lang="uk-UA" dirty="0">
                <a:solidFill>
                  <a:schemeClr val="bg1"/>
                </a:solidFill>
              </a:rPr>
              <a:t>Завідувач кафедрою адвокатури:</a:t>
            </a:r>
          </a:p>
          <a:p>
            <a:r>
              <a:rPr lang="uk-UA" b="0" dirty="0">
                <a:solidFill>
                  <a:schemeClr val="bg1"/>
                </a:solidFill>
              </a:rPr>
              <a:t>доктор юридичних наук, професор </a:t>
            </a:r>
          </a:p>
          <a:p>
            <a:r>
              <a:rPr lang="uk-UA" b="0" dirty="0">
                <a:solidFill>
                  <a:schemeClr val="bg1"/>
                </a:solidFill>
              </a:rPr>
              <a:t>Вільчик Тетяна Борисівна</a:t>
            </a:r>
          </a:p>
          <a:p>
            <a:endParaRPr lang="uk-UA" b="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05DFE8F-EAD2-4770-8855-BBEF62FAC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199" y="5420046"/>
            <a:ext cx="2968745" cy="2968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295C0B5-C4CE-4124-9D09-18FE829A311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2"/>
          <p:cNvSpPr txBox="1"/>
          <p:nvPr/>
        </p:nvSpPr>
        <p:spPr>
          <a:xfrm>
            <a:off x="1066800" y="1104900"/>
            <a:ext cx="7128251" cy="363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uk-UA" sz="60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Особливості</a:t>
            </a:r>
          </a:p>
          <a:p>
            <a:pPr marL="0" lvl="0" indent="0">
              <a:lnSpc>
                <a:spcPts val="9600"/>
              </a:lnSpc>
            </a:pPr>
            <a:r>
              <a:rPr lang="uk-UA" sz="6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Освітнього </a:t>
            </a:r>
            <a:r>
              <a:rPr lang="uk-UA" sz="6000" b="1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профілю:</a:t>
            </a:r>
            <a:endParaRPr lang="uk-UA" sz="6000" u="none" spc="-96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33312" y="1714500"/>
            <a:ext cx="7464088" cy="750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6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універсальність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– по завершенню навчання студент зможе обрати будь-яку спеціалізацію адвоката</a:t>
            </a:r>
          </a:p>
          <a:p>
            <a:pPr algn="just"/>
            <a:endParaRPr lang="uk-UA" sz="2400" b="0" u="none" strike="noStrike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uk-UA" sz="26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комплексність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– студенти у процесі навчання здобувають</a:t>
            </a:r>
            <a:r>
              <a:rPr lang="uk-UA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теоретичні знання і практичні навички (</a:t>
            </a:r>
            <a:r>
              <a:rPr lang="uk-UA" sz="2400" b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soft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uk-UA" sz="2400" b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skills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), необхідні для майбутньої успішної адвокатської практики </a:t>
            </a:r>
          </a:p>
          <a:p>
            <a:pPr algn="just"/>
            <a:endParaRPr lang="uk-UA" sz="2400" b="0" u="none" strike="noStrike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uk-UA" sz="26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практико-спрямоване навчання </a:t>
            </a:r>
            <a:r>
              <a:rPr lang="uk-UA" sz="24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– 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можливість отримати знання, необхідні для успішного складання</a:t>
            </a:r>
            <a:r>
              <a:rPr lang="uk-UA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валіфікаційного іспиту адвоката</a:t>
            </a:r>
          </a:p>
          <a:p>
            <a:pPr algn="just"/>
            <a:endParaRPr lang="uk-UA" sz="2400" b="0" u="none" strike="noStrike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uk-UA" sz="26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тривалість навчання </a:t>
            </a:r>
            <a:r>
              <a:rPr lang="uk-UA" sz="24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– 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3 семестри (1 рік 6 місяців), з яких 1 семестр – практична підготовка, у тому числі у Школі помічника адвоката «</a:t>
            </a:r>
            <a:r>
              <a:rPr lang="uk-UA" sz="2400" b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Paralegal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uk-UA" sz="2400" b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».</a:t>
            </a:r>
            <a:endParaRPr lang="uk-UA" sz="2400" b="0" i="0" u="none" strike="noStrike" dirty="0">
              <a:solidFill>
                <a:schemeClr val="bg1"/>
              </a:solidFill>
              <a:effectLst/>
              <a:latin typeface="-webkit-standar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464327" y="1819872"/>
            <a:ext cx="885228" cy="885228"/>
            <a:chOff x="0" y="0"/>
            <a:chExt cx="1180304" cy="118030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13975" y="282668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58200" y="3238500"/>
            <a:ext cx="885228" cy="885228"/>
            <a:chOff x="0" y="0"/>
            <a:chExt cx="1180304" cy="11803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60175" y="5458651"/>
            <a:ext cx="885228" cy="885228"/>
            <a:chOff x="0" y="0"/>
            <a:chExt cx="1180304" cy="118030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xmlns="" id="{6006C698-1DCD-8A49-923C-0D54ECC1B617}"/>
              </a:ext>
            </a:extLst>
          </p:cNvPr>
          <p:cNvGrpSpPr/>
          <p:nvPr/>
        </p:nvGrpSpPr>
        <p:grpSpPr>
          <a:xfrm>
            <a:off x="8469700" y="7277100"/>
            <a:ext cx="881278" cy="885228"/>
            <a:chOff x="2633" y="0"/>
            <a:chExt cx="1175037" cy="1180304"/>
          </a:xfrm>
        </p:grpSpPr>
        <p:grpSp>
          <p:nvGrpSpPr>
            <p:cNvPr id="22" name="Group 16">
              <a:extLst>
                <a:ext uri="{FF2B5EF4-FFF2-40B4-BE49-F238E27FC236}">
                  <a16:creationId xmlns:a16="http://schemas.microsoft.com/office/drawing/2014/main" xmlns="" id="{35157764-EE7F-CE48-95BA-A388C998DFA2}"/>
                </a:ext>
              </a:extLst>
            </p:cNvPr>
            <p:cNvGrpSpPr/>
            <p:nvPr/>
          </p:nvGrpSpPr>
          <p:grpSpPr>
            <a:xfrm>
              <a:off x="2633" y="0"/>
              <a:ext cx="1175037" cy="1180304"/>
              <a:chOff x="14167" y="0"/>
              <a:chExt cx="6321665" cy="6350000"/>
            </a:xfrm>
          </p:grpSpPr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880FA263-789C-FF4F-9EDC-09CCDA3FA6F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xmlns="" id="{6B91ED63-E816-E649-BB0B-7A11AC8BE9AB}"/>
                </a:ext>
              </a:extLst>
            </p:cNvPr>
            <p:cNvSpPr txBox="1"/>
            <p:nvPr/>
          </p:nvSpPr>
          <p:spPr>
            <a:xfrm>
              <a:off x="313976" y="290531"/>
              <a:ext cx="577755" cy="688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uk-UA" sz="3600" dirty="0">
                  <a:solidFill>
                    <a:srgbClr val="FFFFFF"/>
                  </a:solidFill>
                  <a:latin typeface="DM Sans Bold"/>
                </a:rPr>
                <a:t>4</a:t>
              </a:r>
              <a:endParaRPr lang="en-US" sz="3600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pic>
        <p:nvPicPr>
          <p:cNvPr id="21" name="Рисунок 25">
            <a:extLst>
              <a:ext uri="{FF2B5EF4-FFF2-40B4-BE49-F238E27FC236}">
                <a16:creationId xmlns:a16="http://schemas.microsoft.com/office/drawing/2014/main" xmlns="" id="{4B54457F-776C-B34A-98BD-790E149BD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03" y="5536389"/>
            <a:ext cx="5860147" cy="3603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FA27441-756A-48C0-AA43-A0BC9819460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2"/>
          <p:cNvSpPr txBox="1"/>
          <p:nvPr/>
        </p:nvSpPr>
        <p:spPr>
          <a:xfrm>
            <a:off x="825752" y="539147"/>
            <a:ext cx="11953552" cy="189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lnSpc>
                <a:spcPts val="5000"/>
              </a:lnSpc>
              <a:spcBef>
                <a:spcPct val="0"/>
              </a:spcBef>
            </a:pPr>
            <a:r>
              <a:rPr lang="uk-UA" sz="40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Унікальне поєднання навчання із проходженням практики у Школі помічника адвоката «</a:t>
            </a:r>
            <a:r>
              <a:rPr lang="uk-UA" sz="4000" b="1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Paralegal</a:t>
            </a:r>
            <a:r>
              <a:rPr lang="uk-UA" sz="40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uk-UA" sz="4000" b="1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uk-UA" sz="4000" b="1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»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653053" y="3053597"/>
            <a:ext cx="12183313" cy="6552674"/>
            <a:chOff x="0" y="0"/>
            <a:chExt cx="9620467" cy="4080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20467" cy="4080209"/>
            </a:xfrm>
            <a:custGeom>
              <a:avLst/>
              <a:gdLst/>
              <a:ahLst/>
              <a:cxnLst/>
              <a:rect l="l" t="t" r="r" b="b"/>
              <a:pathLst>
                <a:path w="9620467" h="4080209">
                  <a:moveTo>
                    <a:pt x="9496007" y="4080209"/>
                  </a:moveTo>
                  <a:lnTo>
                    <a:pt x="124460" y="4080209"/>
                  </a:lnTo>
                  <a:cubicBezTo>
                    <a:pt x="55880" y="4080209"/>
                    <a:pt x="0" y="4024329"/>
                    <a:pt x="0" y="39557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96007" y="0"/>
                  </a:lnTo>
                  <a:cubicBezTo>
                    <a:pt x="9564587" y="0"/>
                    <a:pt x="9620467" y="55880"/>
                    <a:pt x="9620467" y="124460"/>
                  </a:cubicBezTo>
                  <a:lnTo>
                    <a:pt x="9620467" y="3955749"/>
                  </a:lnTo>
                  <a:cubicBezTo>
                    <a:pt x="9620467" y="4024329"/>
                    <a:pt x="9564587" y="4080209"/>
                    <a:pt x="9496007" y="4080209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74040" y="3390547"/>
            <a:ext cx="7489560" cy="5943953"/>
            <a:chOff x="5019484" y="466399"/>
            <a:chExt cx="7064176" cy="20729813"/>
          </a:xfrm>
        </p:grpSpPr>
        <p:grpSp>
          <p:nvGrpSpPr>
            <p:cNvPr id="7" name="Group 7"/>
            <p:cNvGrpSpPr/>
            <p:nvPr/>
          </p:nvGrpSpPr>
          <p:grpSpPr>
            <a:xfrm>
              <a:off x="5019484" y="466399"/>
              <a:ext cx="7064176" cy="1203489"/>
              <a:chOff x="3039247" y="282399"/>
              <a:chExt cx="4277288" cy="728699"/>
            </a:xfrm>
          </p:grpSpPr>
          <p:sp>
            <p:nvSpPr>
              <p:cNvPr id="8" name="Freeform 8"/>
              <p:cNvSpPr/>
              <p:nvPr/>
            </p:nvSpPr>
            <p:spPr>
              <a:xfrm flipV="1">
                <a:off x="3039247" y="282399"/>
                <a:ext cx="4277288" cy="728699"/>
              </a:xfrm>
              <a:custGeom>
                <a:avLst/>
                <a:gdLst/>
                <a:ahLst/>
                <a:cxnLst/>
                <a:rect l="l" t="t" r="r" b="b"/>
                <a:pathLst>
                  <a:path w="3680890" h="687176">
                    <a:moveTo>
                      <a:pt x="3556430" y="687176"/>
                    </a:moveTo>
                    <a:lnTo>
                      <a:pt x="124460" y="687176"/>
                    </a:lnTo>
                    <a:cubicBezTo>
                      <a:pt x="55880" y="687176"/>
                      <a:pt x="0" y="631296"/>
                      <a:pt x="0" y="5627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556430" y="0"/>
                    </a:lnTo>
                    <a:cubicBezTo>
                      <a:pt x="3625010" y="0"/>
                      <a:pt x="3680890" y="55880"/>
                      <a:pt x="3680890" y="124460"/>
                    </a:cubicBezTo>
                    <a:lnTo>
                      <a:pt x="3680890" y="562716"/>
                    </a:lnTo>
                    <a:cubicBezTo>
                      <a:pt x="3680890" y="631296"/>
                      <a:pt x="3625010" y="687176"/>
                      <a:pt x="3556430" y="687176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5236158" y="2825377"/>
              <a:ext cx="6323037" cy="18370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601"/>
                </a:lnSpc>
              </a:pPr>
              <a:r>
                <a:rPr lang="uk-UA" sz="2800" b="0" i="0" u="none" strike="noStrike" dirty="0">
                  <a:solidFill>
                    <a:srgbClr val="000000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Особливість практичної підготовки в Школі – залучення слухачів до повноцінної роботи юридичної компанії із виконанням практичних кейсів та завдань, участь у розробці стратегії й тактики організації захисту в конкретних справах, навчання щодо ефективного представництва інтересів клієнта, вміння підготовки процесуальних та інших документів, формування вмінь комунікації із клієнтом тощо.</a:t>
              </a:r>
              <a:endParaRPr lang="uk-UA" sz="28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44587" y="864859"/>
            <a:ext cx="553698" cy="553698"/>
            <a:chOff x="0" y="0"/>
            <a:chExt cx="738264" cy="73826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738264" cy="73826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88443" y="164080"/>
              <a:ext cx="361378" cy="429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6"/>
                </a:lnSpc>
              </a:pPr>
              <a:r>
                <a:rPr lang="en-US" sz="2251">
                  <a:solidFill>
                    <a:srgbClr val="FFFFFF"/>
                  </a:solidFill>
                  <a:latin typeface="DM Sans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863567" y="693450"/>
            <a:ext cx="1504472" cy="1430618"/>
            <a:chOff x="0" y="0"/>
            <a:chExt cx="2005962" cy="190749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05962" cy="1907491"/>
              <a:chOff x="0" y="0"/>
              <a:chExt cx="4188895" cy="398326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18440"/>
                <a:ext cx="4187625" cy="3764825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3764825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03001"/>
                    </a:cubicBezTo>
                    <a:cubicBezTo>
                      <a:pt x="2540" y="1858039"/>
                      <a:pt x="7620" y="2583726"/>
                      <a:pt x="7620" y="2844076"/>
                    </a:cubicBezTo>
                    <a:cubicBezTo>
                      <a:pt x="7620" y="3038386"/>
                      <a:pt x="16510" y="3437166"/>
                      <a:pt x="21590" y="3628936"/>
                    </a:cubicBezTo>
                    <a:lnTo>
                      <a:pt x="130810" y="3743236"/>
                    </a:lnTo>
                    <a:cubicBezTo>
                      <a:pt x="275590" y="3750856"/>
                      <a:pt x="543560" y="3764825"/>
                      <a:pt x="793750" y="3764825"/>
                    </a:cubicBezTo>
                    <a:lnTo>
                      <a:pt x="4187625" y="3764825"/>
                    </a:lnTo>
                    <a:lnTo>
                      <a:pt x="4187625" y="772499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590" y="0"/>
                <a:ext cx="3698675" cy="3962946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3962946">
                    <a:moveTo>
                      <a:pt x="0" y="3848646"/>
                    </a:moveTo>
                    <a:lnTo>
                      <a:pt x="109220" y="3962946"/>
                    </a:lnTo>
                    <a:lnTo>
                      <a:pt x="123190" y="3829596"/>
                    </a:lnTo>
                    <a:lnTo>
                      <a:pt x="0" y="3848646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64269" y="713161"/>
              <a:ext cx="1477425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3"/>
                </a:lnSpc>
              </a:pPr>
              <a:endParaRPr lang="en-US" sz="1012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1634" y="7207728"/>
            <a:ext cx="4763972" cy="2006891"/>
            <a:chOff x="0" y="-174559"/>
            <a:chExt cx="5786579" cy="148851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-174559"/>
              <a:ext cx="5786579" cy="1488516"/>
              <a:chOff x="0" y="-90292"/>
              <a:chExt cx="2993152" cy="76994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-90292"/>
                <a:ext cx="2993152" cy="769946"/>
              </a:xfrm>
              <a:custGeom>
                <a:avLst/>
                <a:gdLst/>
                <a:ahLst/>
                <a:cxnLst/>
                <a:rect l="l" t="t" r="r" b="b"/>
                <a:pathLst>
                  <a:path w="2132177" h="660400">
                    <a:moveTo>
                      <a:pt x="200771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07717" y="0"/>
                    </a:lnTo>
                    <a:cubicBezTo>
                      <a:pt x="2076297" y="0"/>
                      <a:pt x="2132177" y="55880"/>
                      <a:pt x="2132177" y="124460"/>
                    </a:cubicBezTo>
                    <a:lnTo>
                      <a:pt x="2132177" y="535940"/>
                    </a:lnTo>
                    <a:cubicBezTo>
                      <a:pt x="2132177" y="604520"/>
                      <a:pt x="2076297" y="660400"/>
                      <a:pt x="2007717" y="66040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91874" y="91447"/>
              <a:ext cx="5368286" cy="1141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uk-UA" sz="2400" b="1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Навчання в Школі відбувається в семестровий період у вільний від основного навчання час.</a:t>
              </a:r>
              <a:endParaRPr lang="uk-UA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5" name="Рисунок 9">
            <a:extLst>
              <a:ext uri="{FF2B5EF4-FFF2-40B4-BE49-F238E27FC236}">
                <a16:creationId xmlns:a16="http://schemas.microsoft.com/office/drawing/2014/main" xmlns="" id="{3C6525B4-91B2-364F-B863-A61B44160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68">
            <a:off x="1158150" y="3725724"/>
            <a:ext cx="3420395" cy="3418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686FDC4F-0930-DC40-B6BC-C2EAFF368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48" y="4229100"/>
            <a:ext cx="3958152" cy="2157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24">
            <a:extLst>
              <a:ext uri="{FF2B5EF4-FFF2-40B4-BE49-F238E27FC236}">
                <a16:creationId xmlns:a16="http://schemas.microsoft.com/office/drawing/2014/main" xmlns="" id="{5F14021C-87B7-8A4A-AD42-2DD3A7002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763">
            <a:off x="14005135" y="6984448"/>
            <a:ext cx="2929271" cy="1671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48B87F8-FB36-4BF2-A500-7C3E41961BD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2"/>
          <p:cNvGrpSpPr/>
          <p:nvPr/>
        </p:nvGrpSpPr>
        <p:grpSpPr>
          <a:xfrm>
            <a:off x="451633" y="1943100"/>
            <a:ext cx="17384733" cy="7373171"/>
            <a:chOff x="0" y="0"/>
            <a:chExt cx="9620467" cy="4080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0467" cy="4080209"/>
            </a:xfrm>
            <a:custGeom>
              <a:avLst/>
              <a:gdLst/>
              <a:ahLst/>
              <a:cxnLst/>
              <a:rect l="l" t="t" r="r" b="b"/>
              <a:pathLst>
                <a:path w="9620467" h="4080209">
                  <a:moveTo>
                    <a:pt x="9496007" y="4080209"/>
                  </a:moveTo>
                  <a:lnTo>
                    <a:pt x="124460" y="4080209"/>
                  </a:lnTo>
                  <a:cubicBezTo>
                    <a:pt x="55880" y="4080209"/>
                    <a:pt x="0" y="4024329"/>
                    <a:pt x="0" y="39557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96007" y="0"/>
                  </a:lnTo>
                  <a:cubicBezTo>
                    <a:pt x="9564587" y="0"/>
                    <a:pt x="9620467" y="55880"/>
                    <a:pt x="9620467" y="124460"/>
                  </a:cubicBezTo>
                  <a:lnTo>
                    <a:pt x="9620467" y="3955749"/>
                  </a:lnTo>
                  <a:cubicBezTo>
                    <a:pt x="9620467" y="4024329"/>
                    <a:pt x="9564587" y="4080209"/>
                    <a:pt x="9496007" y="4080209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27641" y="866500"/>
            <a:ext cx="1780124" cy="1152799"/>
            <a:chOff x="0" y="0"/>
            <a:chExt cx="2373499" cy="1537066"/>
          </a:xfrm>
        </p:grpSpPr>
        <p:sp>
          <p:nvSpPr>
            <p:cNvPr id="5" name="TextBox 5"/>
            <p:cNvSpPr txBox="1"/>
            <p:nvPr/>
          </p:nvSpPr>
          <p:spPr>
            <a:xfrm>
              <a:off x="0" y="1228519"/>
              <a:ext cx="2373499" cy="308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61"/>
                </a:lnSpc>
                <a:spcBef>
                  <a:spcPct val="0"/>
                </a:spcBef>
              </a:pPr>
              <a:endParaRPr lang="en-US" sz="1329" u="none" dirty="0">
                <a:solidFill>
                  <a:srgbClr val="000000"/>
                </a:solidFill>
                <a:latin typeface="DM San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696420" y="0"/>
              <a:ext cx="980659" cy="980659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957287" y="231775"/>
              <a:ext cx="480029" cy="566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0"/>
                </a:lnSpc>
              </a:pPr>
              <a:r>
                <a:rPr lang="en-US" sz="2991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03409" y="858586"/>
            <a:ext cx="1780124" cy="1160713"/>
            <a:chOff x="0" y="0"/>
            <a:chExt cx="2373499" cy="154761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239071"/>
              <a:ext cx="2373499" cy="308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61"/>
                </a:lnSpc>
                <a:spcBef>
                  <a:spcPct val="0"/>
                </a:spcBef>
              </a:pPr>
              <a:endParaRPr lang="en-US" sz="1329" u="none" dirty="0">
                <a:solidFill>
                  <a:srgbClr val="000000"/>
                </a:solidFill>
                <a:latin typeface="DM Sans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696420" y="0"/>
              <a:ext cx="980659" cy="980659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957287" y="231775"/>
              <a:ext cx="480029" cy="566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0"/>
                </a:lnSpc>
              </a:pPr>
              <a:r>
                <a:rPr lang="en-US" sz="2991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479176" y="858586"/>
            <a:ext cx="1780124" cy="1160714"/>
            <a:chOff x="0" y="0"/>
            <a:chExt cx="2373499" cy="154761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239071"/>
              <a:ext cx="2373499" cy="308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61"/>
                </a:lnSpc>
                <a:spcBef>
                  <a:spcPct val="0"/>
                </a:spcBef>
              </a:pPr>
              <a:endParaRPr lang="en-US" sz="1329" u="none" dirty="0">
                <a:solidFill>
                  <a:srgbClr val="000000"/>
                </a:solidFill>
                <a:latin typeface="DM Sans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696420" y="0"/>
              <a:ext cx="980659" cy="980659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957287" y="231775"/>
              <a:ext cx="480029" cy="566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0"/>
                </a:lnSpc>
              </a:pPr>
              <a:r>
                <a:rPr lang="en-US" sz="2991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3647" y="808667"/>
            <a:ext cx="6464169" cy="372571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65179" y="1694113"/>
            <a:ext cx="5736782" cy="1163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lnSpc>
                <a:spcPts val="2776"/>
              </a:lnSpc>
            </a:pPr>
            <a:r>
              <a:rPr lang="uk-UA" sz="5000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Інститут</a:t>
            </a:r>
          </a:p>
          <a:p>
            <a:pPr algn="thaiDist">
              <a:lnSpc>
                <a:spcPts val="2776"/>
              </a:lnSpc>
            </a:pPr>
            <a:r>
              <a:rPr lang="uk-UA" sz="5000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наставництва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215090" y="8127746"/>
            <a:ext cx="3091560" cy="957550"/>
            <a:chOff x="0" y="0"/>
            <a:chExt cx="4122080" cy="1276734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122080" cy="1276734"/>
              <a:chOff x="0" y="0"/>
              <a:chExt cx="2132177" cy="6604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13217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132177" h="660400">
                    <a:moveTo>
                      <a:pt x="200771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07717" y="0"/>
                    </a:lnTo>
                    <a:cubicBezTo>
                      <a:pt x="2076297" y="0"/>
                      <a:pt x="2132177" y="55880"/>
                      <a:pt x="2132177" y="124460"/>
                    </a:cubicBezTo>
                    <a:lnTo>
                      <a:pt x="2132177" y="535940"/>
                    </a:lnTo>
                    <a:cubicBezTo>
                      <a:pt x="2132177" y="604520"/>
                      <a:pt x="2076297" y="660400"/>
                      <a:pt x="2007717" y="66040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350537" y="432627"/>
              <a:ext cx="3421007" cy="424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400" dirty="0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0C11AB1-39AE-134B-B21D-BF1FB793E89C}"/>
              </a:ext>
            </a:extLst>
          </p:cNvPr>
          <p:cNvSpPr txBox="1"/>
          <p:nvPr/>
        </p:nvSpPr>
        <p:spPr>
          <a:xfrm>
            <a:off x="8372593" y="2957290"/>
            <a:ext cx="878320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0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В Школі реалізовується інститут наставництва з боку практикуючих правників, семінари-наради, проблемні лекції та тренінги із партнерами Школи та представниками різних правничих професій, які дають уявлення слухачам про особливості та професійні тонкощі обраної професії, передаючи власний досвід кар’єрного зростання.</a:t>
            </a:r>
            <a:endParaRPr lang="uk-UA" sz="3000" dirty="0"/>
          </a:p>
        </p:txBody>
      </p:sp>
      <p:pic>
        <p:nvPicPr>
          <p:cNvPr id="33" name="Рисунок 33">
            <a:extLst>
              <a:ext uri="{FF2B5EF4-FFF2-40B4-BE49-F238E27FC236}">
                <a16:creationId xmlns:a16="http://schemas.microsoft.com/office/drawing/2014/main" xmlns="" id="{DA455A01-CCAD-CA49-83EE-B3C7A2DB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71" y="4380991"/>
            <a:ext cx="3759157" cy="3756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xmlns="" id="{A5A9C3FA-9877-F24D-B112-F7C1A7523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686733">
            <a:off x="6120563" y="5719978"/>
            <a:ext cx="2035892" cy="2666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3BB5A4F-F76F-4C10-8C20-05F69401E8E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3"/>
          <p:cNvGrpSpPr/>
          <p:nvPr/>
        </p:nvGrpSpPr>
        <p:grpSpPr>
          <a:xfrm>
            <a:off x="11340648" y="891510"/>
            <a:ext cx="4813752" cy="3135801"/>
            <a:chOff x="0" y="0"/>
            <a:chExt cx="4858858" cy="174918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4858858" cy="1749189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70962" y="152565"/>
              <a:ext cx="4144966" cy="7296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359"/>
                </a:lnSpc>
                <a:spcBef>
                  <a:spcPct val="0"/>
                </a:spcBef>
              </a:pPr>
              <a:r>
                <a:rPr lang="uk-UA" sz="2900" b="1" i="0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Основні навчальні дисципліни ОП «Адвокатура»:</a:t>
              </a:r>
              <a:endParaRPr lang="uk-UA" sz="2900" spc="-24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15386" y="3253394"/>
            <a:ext cx="2663014" cy="6718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79C41F-B670-1D46-AF67-54079D81E0C0}"/>
              </a:ext>
            </a:extLst>
          </p:cNvPr>
          <p:cNvSpPr txBox="1"/>
          <p:nvPr/>
        </p:nvSpPr>
        <p:spPr>
          <a:xfrm>
            <a:off x="3557614" y="1343525"/>
            <a:ext cx="6885378" cy="914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Публічне право: сучасні доктрини в судовій та правозастосовній практиці  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Порівняльне правознавство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Приватне право:  сучасні доктрини в судовій та правозастосовній практиці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Державна влада та місцеве самоврядування: теорія і практика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Професійна відповідальність правника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Актуальні проблеми адвокатури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800" b="0" i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Міжнародні стандарти адвокатури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uk-UA" sz="2800" b="0" i="0" u="none" strike="noStrike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uk-UA" sz="3200" b="0" i="0" u="none" strike="noStrike" dirty="0">
              <a:solidFill>
                <a:schemeClr val="bg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xmlns="" id="{080D4209-1442-E442-BDBA-E63648663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215">
            <a:off x="11552168" y="4776469"/>
            <a:ext cx="3113191" cy="3465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xmlns="" id="{3A3C7B79-1F9F-C549-8A71-68E5208A1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40040" y="3314700"/>
            <a:ext cx="2328758" cy="642386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xmlns="" id="{8904F423-D8FB-264D-958D-AA241DE4A5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625272">
            <a:off x="10596382" y="5167154"/>
            <a:ext cx="1911432" cy="382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B84890E-3EE2-4A05-9023-B7CE1070335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2"/>
          <p:cNvGrpSpPr/>
          <p:nvPr/>
        </p:nvGrpSpPr>
        <p:grpSpPr>
          <a:xfrm>
            <a:off x="451633" y="2245121"/>
            <a:ext cx="17384733" cy="7639871"/>
            <a:chOff x="0" y="0"/>
            <a:chExt cx="9620467" cy="4227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0467" cy="4227797"/>
            </a:xfrm>
            <a:custGeom>
              <a:avLst/>
              <a:gdLst/>
              <a:ahLst/>
              <a:cxnLst/>
              <a:rect l="l" t="t" r="r" b="b"/>
              <a:pathLst>
                <a:path w="9620467" h="4227797">
                  <a:moveTo>
                    <a:pt x="9496007" y="4227797"/>
                  </a:moveTo>
                  <a:lnTo>
                    <a:pt x="124460" y="4227797"/>
                  </a:lnTo>
                  <a:cubicBezTo>
                    <a:pt x="55880" y="4227797"/>
                    <a:pt x="0" y="4171917"/>
                    <a:pt x="0" y="41033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96007" y="0"/>
                  </a:lnTo>
                  <a:cubicBezTo>
                    <a:pt x="9564587" y="0"/>
                    <a:pt x="9620467" y="55880"/>
                    <a:pt x="9620467" y="124460"/>
                  </a:cubicBezTo>
                  <a:lnTo>
                    <a:pt x="9620467" y="4103337"/>
                  </a:lnTo>
                  <a:cubicBezTo>
                    <a:pt x="9620467" y="4171917"/>
                    <a:pt x="9564587" y="4227797"/>
                    <a:pt x="9496007" y="4227797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85750" y="2887984"/>
            <a:ext cx="4722510" cy="1523581"/>
            <a:chOff x="0" y="0"/>
            <a:chExt cx="6296680" cy="20314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296680" cy="2031442"/>
              <a:chOff x="0" y="0"/>
              <a:chExt cx="3179505" cy="102577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79505" cy="1025775"/>
              </a:xfrm>
              <a:custGeom>
                <a:avLst/>
                <a:gdLst/>
                <a:ahLst/>
                <a:cxnLst/>
                <a:rect l="l" t="t" r="r" b="b"/>
                <a:pathLst>
                  <a:path w="3179505" h="1025775">
                    <a:moveTo>
                      <a:pt x="3055045" y="1025775"/>
                    </a:moveTo>
                    <a:lnTo>
                      <a:pt x="124460" y="1025775"/>
                    </a:lnTo>
                    <a:cubicBezTo>
                      <a:pt x="55880" y="1025775"/>
                      <a:pt x="0" y="969895"/>
                      <a:pt x="0" y="901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55045" y="0"/>
                    </a:lnTo>
                    <a:cubicBezTo>
                      <a:pt x="3123625" y="0"/>
                      <a:pt x="3179505" y="55880"/>
                      <a:pt x="3179505" y="124460"/>
                    </a:cubicBezTo>
                    <a:lnTo>
                      <a:pt x="3179505" y="901315"/>
                    </a:lnTo>
                    <a:cubicBezTo>
                      <a:pt x="3179505" y="969895"/>
                      <a:pt x="3123625" y="1025775"/>
                      <a:pt x="3055045" y="1025775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713039" y="421361"/>
              <a:ext cx="4870603" cy="382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endParaRPr lang="en-US" sz="18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5750" y="8656120"/>
            <a:ext cx="3028082" cy="894501"/>
            <a:chOff x="0" y="0"/>
            <a:chExt cx="4037443" cy="11926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037443" cy="1192668"/>
              <a:chOff x="0" y="0"/>
              <a:chExt cx="2235599" cy="660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3559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235599" h="660400">
                    <a:moveTo>
                      <a:pt x="211113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11139" y="0"/>
                    </a:lnTo>
                    <a:cubicBezTo>
                      <a:pt x="2179719" y="0"/>
                      <a:pt x="2235599" y="55880"/>
                      <a:pt x="2235599" y="124460"/>
                    </a:cubicBezTo>
                    <a:lnTo>
                      <a:pt x="2235599" y="535940"/>
                    </a:lnTo>
                    <a:cubicBezTo>
                      <a:pt x="2235599" y="604520"/>
                      <a:pt x="2179719" y="660400"/>
                      <a:pt x="2111139" y="66040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08219" y="411549"/>
              <a:ext cx="3421006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endParaRPr lang="en-US" sz="2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18082" y="146728"/>
            <a:ext cx="9865000" cy="1883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699"/>
              </a:lnSpc>
              <a:spcBef>
                <a:spcPct val="0"/>
              </a:spcBef>
            </a:pPr>
            <a:r>
              <a:rPr lang="uk-UA" sz="4400" b="1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ВИБІРКОВІ навчальні дисципліни ОП «Адвокатура»:</a:t>
            </a:r>
            <a:endParaRPr lang="uk-UA" sz="4400" b="1" u="none" spc="-54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6215817" y="386989"/>
            <a:ext cx="1620549" cy="1540998"/>
            <a:chOff x="0" y="0"/>
            <a:chExt cx="2160733" cy="205466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60733" cy="2054664"/>
              <a:chOff x="0" y="0"/>
              <a:chExt cx="4188895" cy="398326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218440"/>
                <a:ext cx="4187625" cy="3764825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3764825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03001"/>
                    </a:cubicBezTo>
                    <a:cubicBezTo>
                      <a:pt x="2540" y="1858039"/>
                      <a:pt x="7620" y="2583726"/>
                      <a:pt x="7620" y="2844076"/>
                    </a:cubicBezTo>
                    <a:cubicBezTo>
                      <a:pt x="7620" y="3038386"/>
                      <a:pt x="16510" y="3437166"/>
                      <a:pt x="21590" y="3628936"/>
                    </a:cubicBezTo>
                    <a:lnTo>
                      <a:pt x="130810" y="3743236"/>
                    </a:lnTo>
                    <a:cubicBezTo>
                      <a:pt x="275590" y="3750856"/>
                      <a:pt x="543560" y="3764825"/>
                      <a:pt x="793750" y="3764825"/>
                    </a:cubicBezTo>
                    <a:lnTo>
                      <a:pt x="4187625" y="3764825"/>
                    </a:lnTo>
                    <a:lnTo>
                      <a:pt x="4187625" y="772499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21590" y="0"/>
                <a:ext cx="3698675" cy="3962946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3962946">
                    <a:moveTo>
                      <a:pt x="0" y="3848646"/>
                    </a:moveTo>
                    <a:lnTo>
                      <a:pt x="109220" y="3962946"/>
                    </a:lnTo>
                    <a:lnTo>
                      <a:pt x="123190" y="3829596"/>
                    </a:lnTo>
                    <a:lnTo>
                      <a:pt x="0" y="3848646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284657" y="757925"/>
              <a:ext cx="1591415" cy="2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4"/>
                </a:lnSpc>
              </a:pPr>
              <a:endParaRPr lang="en-US" sz="109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272717" y="386989"/>
            <a:ext cx="1620549" cy="1540998"/>
            <a:chOff x="0" y="0"/>
            <a:chExt cx="2160733" cy="205466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160733" cy="2054664"/>
              <a:chOff x="0" y="0"/>
              <a:chExt cx="4188895" cy="398326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218440"/>
                <a:ext cx="4187625" cy="3764825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3764825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03001"/>
                    </a:cubicBezTo>
                    <a:cubicBezTo>
                      <a:pt x="2540" y="1858039"/>
                      <a:pt x="7620" y="2583726"/>
                      <a:pt x="7620" y="2844076"/>
                    </a:cubicBezTo>
                    <a:cubicBezTo>
                      <a:pt x="7620" y="3038386"/>
                      <a:pt x="16510" y="3437166"/>
                      <a:pt x="21590" y="3628936"/>
                    </a:cubicBezTo>
                    <a:lnTo>
                      <a:pt x="130810" y="3743236"/>
                    </a:lnTo>
                    <a:cubicBezTo>
                      <a:pt x="275590" y="3750856"/>
                      <a:pt x="543560" y="3764825"/>
                      <a:pt x="793750" y="3764825"/>
                    </a:cubicBezTo>
                    <a:lnTo>
                      <a:pt x="4187625" y="3764825"/>
                    </a:lnTo>
                    <a:lnTo>
                      <a:pt x="4187625" y="772499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21590" y="0"/>
                <a:ext cx="3698675" cy="3962946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3962946">
                    <a:moveTo>
                      <a:pt x="0" y="3848646"/>
                    </a:moveTo>
                    <a:lnTo>
                      <a:pt x="109220" y="3962946"/>
                    </a:lnTo>
                    <a:lnTo>
                      <a:pt x="123190" y="3829596"/>
                    </a:lnTo>
                    <a:lnTo>
                      <a:pt x="0" y="3848646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84657" y="757925"/>
              <a:ext cx="1591415" cy="2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4"/>
                </a:lnSpc>
              </a:pPr>
              <a:endParaRPr lang="en-US" sz="1090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329617" y="386989"/>
            <a:ext cx="1620549" cy="1540998"/>
            <a:chOff x="0" y="0"/>
            <a:chExt cx="2160733" cy="2054664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160733" cy="2054664"/>
              <a:chOff x="0" y="0"/>
              <a:chExt cx="4188895" cy="398326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218440"/>
                <a:ext cx="4187625" cy="3764825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3764825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03001"/>
                    </a:cubicBezTo>
                    <a:cubicBezTo>
                      <a:pt x="2540" y="1858039"/>
                      <a:pt x="7620" y="2583726"/>
                      <a:pt x="7620" y="2844076"/>
                    </a:cubicBezTo>
                    <a:cubicBezTo>
                      <a:pt x="7620" y="3038386"/>
                      <a:pt x="16510" y="3437166"/>
                      <a:pt x="21590" y="3628936"/>
                    </a:cubicBezTo>
                    <a:lnTo>
                      <a:pt x="130810" y="3743236"/>
                    </a:lnTo>
                    <a:cubicBezTo>
                      <a:pt x="275590" y="3750856"/>
                      <a:pt x="543560" y="3764825"/>
                      <a:pt x="793750" y="3764825"/>
                    </a:cubicBezTo>
                    <a:lnTo>
                      <a:pt x="4187625" y="3764825"/>
                    </a:lnTo>
                    <a:lnTo>
                      <a:pt x="4187625" y="772499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7F8DB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21590" y="0"/>
                <a:ext cx="3698675" cy="3962946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3962946">
                    <a:moveTo>
                      <a:pt x="0" y="3848646"/>
                    </a:moveTo>
                    <a:lnTo>
                      <a:pt x="109220" y="3962946"/>
                    </a:lnTo>
                    <a:lnTo>
                      <a:pt x="123190" y="3829596"/>
                    </a:lnTo>
                    <a:lnTo>
                      <a:pt x="0" y="3848646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84657" y="757925"/>
              <a:ext cx="1591415" cy="2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4"/>
                </a:lnSpc>
              </a:pPr>
              <a:endParaRPr lang="en-US" sz="1090" dirty="0">
                <a:solidFill>
                  <a:srgbClr val="000000"/>
                </a:solidFill>
                <a:latin typeface="DM Sans"/>
              </a:endParaRP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06600" y="4586093"/>
            <a:ext cx="3339567" cy="54342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A8C9D0-52BE-044B-A753-FDB63ACC1DF5}"/>
              </a:ext>
            </a:extLst>
          </p:cNvPr>
          <p:cNvSpPr txBox="1"/>
          <p:nvPr/>
        </p:nvSpPr>
        <p:spPr>
          <a:xfrm>
            <a:off x="5395046" y="2627868"/>
            <a:ext cx="8942919" cy="6935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 в адміністративному судочинстві  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Методика і тактика і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адвокатської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діяльності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Теорія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та практика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кримінально-правової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кваліфікації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Практикум з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адвокатури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Особливості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розгляду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окремих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категорій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цивільних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справ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 у цивільному судочинстві 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 у кримінальному провадженні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Трудові спори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 у судово-контрольному провадженні 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Адвокат в особливих порядках кримінального провадження 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Право землекористування та земельні спори</a:t>
            </a:r>
          </a:p>
          <a:p>
            <a:pPr marL="342900" indent="-342900" algn="l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Виключення кримінальної відповідальності за законодавством України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</a:p>
        </p:txBody>
      </p:sp>
      <p:pic>
        <p:nvPicPr>
          <p:cNvPr id="31" name="Рисунок 31">
            <a:extLst>
              <a:ext uri="{FF2B5EF4-FFF2-40B4-BE49-F238E27FC236}">
                <a16:creationId xmlns:a16="http://schemas.microsoft.com/office/drawing/2014/main" xmlns="" id="{CBCD697D-2889-6C40-BC09-0DA6872E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044">
            <a:off x="820549" y="3612634"/>
            <a:ext cx="3652910" cy="3650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3742A2D-DE35-4861-965F-1F3C60104C7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5"/>
          <p:cNvGrpSpPr/>
          <p:nvPr/>
        </p:nvGrpSpPr>
        <p:grpSpPr>
          <a:xfrm>
            <a:off x="2667000" y="673060"/>
            <a:ext cx="6570663" cy="2820875"/>
            <a:chOff x="0" y="0"/>
            <a:chExt cx="6525684" cy="37611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525684" cy="3761167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39763" y="562295"/>
              <a:ext cx="6046155" cy="1731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uk-UA" sz="5000" b="1" u="none" strike="noStrike" dirty="0">
                  <a:solidFill>
                    <a:schemeClr val="bg1"/>
                  </a:solidFill>
                  <a:effectLst/>
                  <a:latin typeface="Cavolini" panose="03000502040302020204" pitchFamily="66" charset="0"/>
                  <a:cs typeface="Cavolini" panose="03000502040302020204" pitchFamily="66" charset="0"/>
                </a:rPr>
                <a:t>Переваги ОП «Адвокатура»:</a:t>
              </a:r>
              <a:endParaRPr lang="uk-UA" sz="5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BD8D5E-30C5-F14A-93E2-E481B3921B50}"/>
              </a:ext>
            </a:extLst>
          </p:cNvPr>
          <p:cNvSpPr txBox="1"/>
          <p:nvPr/>
        </p:nvSpPr>
        <p:spPr>
          <a:xfrm>
            <a:off x="8610600" y="2806660"/>
            <a:ext cx="85344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Навчання у приміщенні Навчально-бібліотечного комплексу Національного юридичного університету імені Ярослава Мудрого (вул. Пушкінська, 84-а)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Дієва співпраця ОПП «Адвокатура» із Школою помічника адвоката «</a:t>
            </a:r>
            <a:r>
              <a:rPr lang="uk-UA" sz="2400" b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Paralegal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uk-UA" sz="2400" b="0" u="none" strike="noStrike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» та Радою адвокатів Харківської області щодо практики та працевлаштування студентів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Викладачі – практикуючі адвокати, які допоможуть студентам опанувати всі тонкощі адвокатського фаху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b="0" u="none" strike="noStrike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Поєднання вивчення теорії адвокатури із опанування практико-спрямованими навичками написання процесуальних документів, взаємодії із клієнтом, проведення адвокатського розслідування, виголошення промови адвоката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384D8F22-53CB-1C40-84B6-37841E3AE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050">
            <a:off x="1155434" y="4205779"/>
            <a:ext cx="5762850" cy="323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316</Words>
  <Application>Microsoft Office PowerPoint</Application>
  <PresentationFormat>Произвольный</PresentationFormat>
  <Paragraphs>91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Shuneet Square Book Bold</vt:lpstr>
      <vt:lpstr>Cavolini</vt:lpstr>
      <vt:lpstr>Wingdings</vt:lpstr>
      <vt:lpstr>DM Sans Bold</vt:lpstr>
      <vt:lpstr>Verdana</vt:lpstr>
      <vt:lpstr>-webkit-standard</vt:lpstr>
      <vt:lpstr>Calibri</vt:lpstr>
      <vt:lpstr>DM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 Brainstorm Presentation</dc:title>
  <dc:creator>Marina</dc:creator>
  <cp:lastModifiedBy>Press</cp:lastModifiedBy>
  <cp:revision>24</cp:revision>
  <dcterms:created xsi:type="dcterms:W3CDTF">2006-08-16T00:00:00Z</dcterms:created>
  <dcterms:modified xsi:type="dcterms:W3CDTF">2021-06-25T06:06:48Z</dcterms:modified>
  <dc:identifier>DAEeSSGpJjc</dc:identifier>
</cp:coreProperties>
</file>